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8"/>
  </p:notesMasterIdLst>
  <p:sldIdLst>
    <p:sldId id="302" r:id="rId2"/>
    <p:sldId id="305" r:id="rId3"/>
    <p:sldId id="308" r:id="rId4"/>
    <p:sldId id="309" r:id="rId5"/>
    <p:sldId id="283" r:id="rId6"/>
    <p:sldId id="333" r:id="rId7"/>
    <p:sldId id="334" r:id="rId8"/>
    <p:sldId id="335" r:id="rId9"/>
    <p:sldId id="336" r:id="rId10"/>
    <p:sldId id="313" r:id="rId11"/>
    <p:sldId id="310" r:id="rId12"/>
    <p:sldId id="307" r:id="rId13"/>
    <p:sldId id="312" r:id="rId14"/>
    <p:sldId id="331" r:id="rId15"/>
    <p:sldId id="332" r:id="rId16"/>
    <p:sldId id="306" r:id="rId17"/>
    <p:sldId id="284" r:id="rId18"/>
    <p:sldId id="281" r:id="rId19"/>
    <p:sldId id="337" r:id="rId20"/>
    <p:sldId id="285" r:id="rId21"/>
    <p:sldId id="317" r:id="rId22"/>
    <p:sldId id="280" r:id="rId23"/>
    <p:sldId id="256" r:id="rId24"/>
    <p:sldId id="314" r:id="rId25"/>
    <p:sldId id="304" r:id="rId26"/>
    <p:sldId id="303" r:id="rId27"/>
    <p:sldId id="338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339" r:id="rId37"/>
    <p:sldId id="271" r:id="rId38"/>
    <p:sldId id="272" r:id="rId39"/>
    <p:sldId id="321" r:id="rId40"/>
    <p:sldId id="319" r:id="rId41"/>
    <p:sldId id="322" r:id="rId42"/>
    <p:sldId id="325" r:id="rId43"/>
    <p:sldId id="326" r:id="rId44"/>
    <p:sldId id="327" r:id="rId45"/>
    <p:sldId id="328" r:id="rId46"/>
    <p:sldId id="329" r:id="rId47"/>
    <p:sldId id="288" r:id="rId48"/>
    <p:sldId id="286" r:id="rId49"/>
    <p:sldId id="287" r:id="rId50"/>
    <p:sldId id="282" r:id="rId51"/>
    <p:sldId id="274" r:id="rId52"/>
    <p:sldId id="273" r:id="rId53"/>
    <p:sldId id="275" r:id="rId54"/>
    <p:sldId id="276" r:id="rId55"/>
    <p:sldId id="277" r:id="rId56"/>
    <p:sldId id="278" r:id="rId57"/>
    <p:sldId id="279" r:id="rId58"/>
    <p:sldId id="296" r:id="rId59"/>
    <p:sldId id="289" r:id="rId60"/>
    <p:sldId id="295" r:id="rId61"/>
    <p:sldId id="294" r:id="rId62"/>
    <p:sldId id="293" r:id="rId63"/>
    <p:sldId id="292" r:id="rId64"/>
    <p:sldId id="291" r:id="rId65"/>
    <p:sldId id="290" r:id="rId66"/>
    <p:sldId id="298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36" autoAdjust="0"/>
  </p:normalViewPr>
  <p:slideViewPr>
    <p:cSldViewPr>
      <p:cViewPr>
        <p:scale>
          <a:sx n="80" d="100"/>
          <a:sy n="80" d="100"/>
        </p:scale>
        <p:origin x="-864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98A74-7A75-48D5-9BAD-16938D1801CB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4456-6C41-4532-95B1-BC5854EE2E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5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4456-6C41-4532-95B1-BC5854EE2EF5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7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4456-6C41-4532-95B1-BC5854EE2EF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4456-6C41-4532-95B1-BC5854EE2EF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4456-6C41-4532-95B1-BC5854EE2EF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108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/http/::sab-ekb.ru:media:content:kont:Bezymjannyj3.jpg" TargetMode="Externa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/http/::sab-ekb.ru:media:content:kont:Bezymjannyj3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http://cs9533.vkontakte.ru/u308153/122964583/m_40fe1b39.jpg" TargetMode="External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http://ecospb.com/pics/naselenie/rtutsod_prib.jpg" TargetMode="External"/><Relationship Id="rId13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12" Type="http://schemas.openxmlformats.org/officeDocument/2006/relationships/image" Target="http://ecospb.com/pics/naselenie/tabletki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ecospb.com/pics/naselenie/gradusniki.jpg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35.jpeg"/><Relationship Id="rId15" Type="http://schemas.openxmlformats.org/officeDocument/2006/relationships/image" Target="http://ru.all.biz/img/ru/service_catalog/47069.jpeg" TargetMode="External"/><Relationship Id="rId10" Type="http://schemas.openxmlformats.org/officeDocument/2006/relationships/image" Target="http://ecospb.com/pics/naselenie/byt_ximia.jpg" TargetMode="External"/><Relationship Id="rId4" Type="http://schemas.openxmlformats.org/officeDocument/2006/relationships/image" Target="http://ecospb.com/pics/naselenie/lamps.jpg" TargetMode="External"/><Relationship Id="rId9" Type="http://schemas.openxmlformats.org/officeDocument/2006/relationships/image" Target="../media/image37.jpeg"/><Relationship Id="rId1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3096344"/>
          </a:xfrm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5445224"/>
            <a:ext cx="7221488" cy="50405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4" name="Рисунок 3" descr="http://img-2006-04.photosight.ru/17/13831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8488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908720"/>
            <a:ext cx="6192688" cy="193899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Генеральная схема </a:t>
            </a:r>
            <a:b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санитарной очистки </a:t>
            </a:r>
            <a:b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города </a:t>
            </a:r>
            <a:r>
              <a:rPr lang="ru-RU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Когалыма</a:t>
            </a:r>
            <a:endParaRPr lang="ru-RU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1800" b="1" dirty="0" smtClean="0"/>
              <a:t>образование (жилищный сектор, предприятия,);</a:t>
            </a:r>
          </a:p>
          <a:p>
            <a:pPr lvl="0"/>
            <a:r>
              <a:rPr lang="ru-RU" sz="1800" b="1" dirty="0" smtClean="0"/>
              <a:t>сбор и/или накопление </a:t>
            </a:r>
            <a:r>
              <a:rPr lang="ru-RU" sz="1800" b="1" dirty="0" err="1" smtClean="0"/>
              <a:t>ТБО</a:t>
            </a:r>
            <a:r>
              <a:rPr lang="ru-RU" sz="1800" b="1" dirty="0" smtClean="0"/>
              <a:t> на специальных площадках; </a:t>
            </a:r>
          </a:p>
          <a:p>
            <a:pPr lvl="0"/>
            <a:r>
              <a:rPr lang="ru-RU" sz="1800" b="1" dirty="0" smtClean="0"/>
              <a:t>сбор и вывоз отходов с территорий домовладений и организаций;</a:t>
            </a:r>
          </a:p>
          <a:p>
            <a:pPr lvl="0"/>
            <a:r>
              <a:rPr lang="ru-RU" sz="1800" b="1" dirty="0" smtClean="0"/>
              <a:t>размещение на санкционированной свалке город </a:t>
            </a:r>
            <a:r>
              <a:rPr lang="ru-RU" sz="1800" b="1" dirty="0" err="1" smtClean="0"/>
              <a:t>Когалым</a:t>
            </a:r>
            <a:r>
              <a:rPr lang="ru-RU" sz="1800" b="1" dirty="0" smtClean="0"/>
              <a:t>.</a:t>
            </a:r>
          </a:p>
          <a:p>
            <a:pPr lvl="0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обращения с отходами в городе </a:t>
            </a:r>
            <a:r>
              <a:rPr lang="ru-RU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Когалым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отсутствуют следующие технологические циклы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ctr">
              <a:buNone/>
            </a:pP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ru-RU" sz="1800" b="1" dirty="0" smtClean="0"/>
              <a:t>сбор и/или накопление КГО на специальных площадках;</a:t>
            </a:r>
          </a:p>
          <a:p>
            <a:r>
              <a:rPr lang="ru-RU" sz="1800" b="1" dirty="0" smtClean="0"/>
              <a:t>сбор и/или накопление ТБО на отдельно-стоящих объектах; </a:t>
            </a:r>
          </a:p>
          <a:p>
            <a:pPr lvl="0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 по извлечению вторичных  материальных ресурсов;</a:t>
            </a:r>
          </a:p>
          <a:p>
            <a:pPr lvl="0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 по извлечению из общей массы опасных  отходов (2-3 класс опасности</a:t>
            </a:r>
            <a:r>
              <a:rPr lang="ru-RU" sz="1800" b="1" dirty="0" smtClean="0"/>
              <a:t>);</a:t>
            </a:r>
          </a:p>
          <a:p>
            <a:pPr lvl="0"/>
            <a:r>
              <a:rPr lang="ru-RU" sz="1800" b="1" dirty="0" smtClean="0"/>
              <a:t>обезвреживание  на комплексном полигоне ТБО .</a:t>
            </a:r>
          </a:p>
          <a:p>
            <a:endParaRPr lang="ru-RU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СУЩЕСТВУЮЩЕГО ТЕХНОЛОГИЧЕСКОГО ЦИКЛА ОБРАЩЕНИЯ С ОТХОДАМИ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Схема движения ТБО Когалым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358188" cy="5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6165305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Красным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</a:t>
            </a:r>
            <a:r>
              <a:rPr lang="ru-RU" sz="1400" b="1" dirty="0" smtClean="0"/>
              <a:t>делены участки схемы движения </a:t>
            </a:r>
            <a:r>
              <a:rPr lang="ru-RU" sz="1400" b="1" dirty="0" err="1" smtClean="0"/>
              <a:t>ТБО</a:t>
            </a:r>
            <a:r>
              <a:rPr lang="ru-RU" sz="1400" b="1" dirty="0" smtClean="0"/>
              <a:t>,  не соответствующие нормативным требованиям</a:t>
            </a:r>
          </a:p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ru-RU" sz="2400" b="1" dirty="0" smtClean="0"/>
              <a:t>Благоустроенный жилой сектор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Неблагоустроенный жилой сектор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Садовые товарищества   (27 </a:t>
            </a:r>
            <a:r>
              <a:rPr lang="ru-RU" sz="2400" b="1" dirty="0" err="1" smtClean="0"/>
              <a:t>СОНТ</a:t>
            </a:r>
            <a:r>
              <a:rPr lang="ru-RU" sz="2400" b="1" dirty="0" smtClean="0"/>
              <a:t>)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err="1" smtClean="0"/>
              <a:t>Гаражно</a:t>
            </a:r>
            <a:r>
              <a:rPr lang="ru-RU" sz="2400" b="1" dirty="0" smtClean="0"/>
              <a:t> -строительные кооперативы (52 </a:t>
            </a:r>
            <a:r>
              <a:rPr lang="ru-RU" sz="2400" b="1" dirty="0" err="1" smtClean="0"/>
              <a:t>ГСК</a:t>
            </a:r>
            <a:r>
              <a:rPr lang="ru-RU" sz="2400" b="1" dirty="0" smtClean="0"/>
              <a:t>)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Административно–деловые объекты инфраструктуры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Культурно -</a:t>
            </a:r>
            <a:r>
              <a:rPr lang="ru-RU" sz="2400" b="1" dirty="0" err="1" smtClean="0"/>
              <a:t>досуговые</a:t>
            </a:r>
            <a:r>
              <a:rPr lang="ru-RU" sz="2400" b="1" dirty="0" smtClean="0"/>
              <a:t> объекты инфраструктуры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Торговые объекты инфраструктуры </a:t>
            </a:r>
            <a:endParaRPr lang="ru-RU" sz="2400" dirty="0" smtClean="0"/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Промышленные зоны и предприятия </a:t>
            </a: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ОБРАЗОВАНИЯ ОТХОДОВ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Места захламления</a:t>
            </a:r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ru-RU" sz="2200" b="1" dirty="0" smtClean="0"/>
              <a:t>Неблагоустроенный жилой сектор</a:t>
            </a:r>
            <a:endParaRPr lang="ru-RU" sz="2200" dirty="0" smtClean="0"/>
          </a:p>
          <a:p>
            <a:pPr lvl="0">
              <a:spcAft>
                <a:spcPts val="600"/>
              </a:spcAft>
            </a:pPr>
            <a:r>
              <a:rPr lang="ru-RU" sz="2000" b="1" dirty="0" err="1" smtClean="0"/>
              <a:t>Гаражно</a:t>
            </a:r>
            <a:r>
              <a:rPr lang="ru-RU" sz="2000" b="1" dirty="0" smtClean="0"/>
              <a:t> -строительные кооперативы (52 </a:t>
            </a:r>
            <a:r>
              <a:rPr lang="ru-RU" sz="2000" b="1" dirty="0" err="1" smtClean="0"/>
              <a:t>ГСК</a:t>
            </a:r>
            <a:r>
              <a:rPr lang="ru-RU" sz="2000" b="1" dirty="0" smtClean="0"/>
              <a:t>)</a:t>
            </a:r>
            <a:endParaRPr lang="ru-RU" sz="2000" dirty="0" smtClean="0"/>
          </a:p>
          <a:p>
            <a:pPr lvl="0">
              <a:spcAft>
                <a:spcPts val="600"/>
              </a:spcAft>
            </a:pPr>
            <a:r>
              <a:rPr lang="ru-RU" sz="2000" b="1" dirty="0" smtClean="0"/>
              <a:t>Промышленные зоны</a:t>
            </a: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rgbClr val="104B1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Aft>
                <a:spcPts val="600"/>
              </a:spcAft>
              <a:buNone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Несанкционированные сезонные свалки</a:t>
            </a:r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Aft>
                <a:spcPts val="600"/>
              </a:spcAft>
            </a:pPr>
            <a:r>
              <a:rPr lang="ru-RU" sz="2400" b="1" dirty="0" smtClean="0"/>
              <a:t>Рекреационные зоны</a:t>
            </a:r>
          </a:p>
          <a:p>
            <a:pPr>
              <a:spcAft>
                <a:spcPts val="600"/>
              </a:spcAft>
            </a:pPr>
            <a:r>
              <a:rPr lang="ru-RU" sz="2400" b="1" dirty="0" smtClean="0"/>
              <a:t>Садовые товарищества   (27 </a:t>
            </a:r>
            <a:r>
              <a:rPr lang="ru-RU" sz="2400" b="1" dirty="0" err="1" smtClean="0"/>
              <a:t>СОНТ</a:t>
            </a:r>
            <a:r>
              <a:rPr lang="ru-RU" sz="2400" b="1" dirty="0" smtClean="0"/>
              <a:t>)</a:t>
            </a:r>
          </a:p>
          <a:p>
            <a:pPr lvl="0">
              <a:spcAft>
                <a:spcPts val="600"/>
              </a:spcAft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МЕСТА НЕСАНКЦИОНИРОВАННОГО РАЗМЕЩЕНИЯ ОТХОДОВ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Места захламления</a:t>
            </a:r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rgbClr val="104B1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spcAft>
                <a:spcPts val="600"/>
              </a:spcAft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МЕСТА НЕСАНКЦИОНИРОВАННОГО РАЗМЕЩЕНИЯ ОТХОДОВ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5538" name="Picture 2" descr="C:\Documents and Settings\user\Рабочий стол\Когалым раб 2013 март\IMG_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2736304" cy="2052228"/>
          </a:xfrm>
          <a:prstGeom prst="rect">
            <a:avLst/>
          </a:prstGeom>
          <a:noFill/>
        </p:spPr>
      </p:pic>
      <p:pic>
        <p:nvPicPr>
          <p:cNvPr id="65539" name="Picture 3" descr="C:\Documents and Settings\user\Рабочий стол\Когалым раб 2013 март\IMG_1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20888"/>
            <a:ext cx="2699180" cy="2024385"/>
          </a:xfrm>
          <a:prstGeom prst="rect">
            <a:avLst/>
          </a:prstGeom>
          <a:noFill/>
        </p:spPr>
      </p:pic>
      <p:pic>
        <p:nvPicPr>
          <p:cNvPr id="65540" name="Picture 4" descr="C:\Documents and Settings\user\Рабочий стол\Когалым раб 2013 март\Фото0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77072"/>
            <a:ext cx="2859463" cy="2144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МЕСТА НЕСАНКЦИОНИРОВАННОГО РАЗМЕЩЕНИЯ ОТХОДОВ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6562" name="Picture 2" descr="C:\Documents and Settings\user\Рабочий стол\Когалым раб 2013 март\Фото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034617" cy="4525963"/>
          </a:xfrm>
          <a:prstGeom prst="rect">
            <a:avLst/>
          </a:prstGeom>
          <a:noFill/>
        </p:spPr>
      </p:pic>
      <p:pic>
        <p:nvPicPr>
          <p:cNvPr id="66563" name="Picture 3" descr="C:\Documents and Settings\user\Рабочий стол\Когалым раб 2013 март\IMG_1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3251200" cy="2438400"/>
          </a:xfrm>
          <a:prstGeom prst="rect">
            <a:avLst/>
          </a:prstGeom>
          <a:noFill/>
        </p:spPr>
      </p:pic>
      <p:pic>
        <p:nvPicPr>
          <p:cNvPr id="66564" name="Picture 4" descr="C:\Documents and Settings\user\Рабочий стол\Когалым раб 2013 март\IMG_1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14908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04B1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dirty="0" smtClean="0">
                <a:solidFill>
                  <a:srgbClr val="104B1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95536" y="0"/>
            <a:ext cx="8229600" cy="841722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Причины образования стихийных свалок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79512" y="777660"/>
          <a:ext cx="8604448" cy="608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4" imgW="8019977" imgH="5667300" progId="AcroExch.Document.7">
                  <p:embed/>
                </p:oleObj>
              </mc:Choice>
              <mc:Fallback>
                <p:oleObj name="Acrobat Document" r:id="rId4" imgW="8019977" imgH="566730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777660"/>
                        <a:ext cx="8604448" cy="6080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52120" y="548680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СТИХИЙНЫЕ СВАЛКИ И МЕСТА ЗАХЛАМЛЕНИЯ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7" name="Picture 1" descr="C:\Documents and Settings\user\Рабочий стол\Когалым раб 2013 март\А4 Когалым\мусор_а4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401534" cy="6508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59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5459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932040" y="332657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dirty="0" smtClean="0"/>
              <a:t>На территории города </a:t>
            </a:r>
            <a:r>
              <a:rPr lang="ru-RU" dirty="0" err="1" smtClean="0"/>
              <a:t>Когалым</a:t>
            </a:r>
            <a:r>
              <a:rPr lang="ru-RU" dirty="0" smtClean="0"/>
              <a:t> размещено </a:t>
            </a:r>
            <a:r>
              <a:rPr lang="ru-RU" sz="2400" b="1" dirty="0" smtClean="0"/>
              <a:t>27 СОНТ</a:t>
            </a:r>
            <a:r>
              <a:rPr lang="ru-RU" dirty="0" smtClean="0"/>
              <a:t>, в которых зарегистрировано </a:t>
            </a:r>
            <a:r>
              <a:rPr lang="ru-RU" sz="2400" b="1" dirty="0" smtClean="0"/>
              <a:t>2737 участков </a:t>
            </a:r>
            <a:r>
              <a:rPr lang="ru-RU" dirty="0" smtClean="0"/>
              <a:t>и площадь составляет более </a:t>
            </a:r>
          </a:p>
          <a:p>
            <a:pPr hangingPunct="0"/>
            <a:r>
              <a:rPr lang="ru-RU" sz="2400" b="1" dirty="0" smtClean="0"/>
              <a:t>350 гектар</a:t>
            </a:r>
          </a:p>
          <a:p>
            <a:pPr hangingPunct="0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0"/>
            <a:r>
              <a:rPr lang="ru-RU" sz="2400" b="1" dirty="0" smtClean="0"/>
              <a:t>«Нефтяник», «Дорожник», «Строитель» </a:t>
            </a:r>
            <a:r>
              <a:rPr lang="ru-RU" dirty="0" smtClean="0"/>
              <a:t>располагается на границе с жилой застройкой</a:t>
            </a:r>
          </a:p>
          <a:p>
            <a:pPr hangingPunct="0"/>
            <a:r>
              <a:rPr lang="ru-RU" dirty="0" smtClean="0"/>
              <a:t>Территория площадок сильно захламлена бытовыми крупногабаритными, строительными и сельскохозяйственными отходами.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494116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Для данных СОНТ  должны использоваться  нормы накопления ТБО и КГО на 1 постоянно проживающего жителя в год для неблагоустроенного сектора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2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ндрей\Desktop\kopylova\мусор_гаражи_а4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7370" cy="645333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260648"/>
            <a:ext cx="421196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территории города </a:t>
            </a:r>
            <a:r>
              <a:rPr lang="ru-RU" dirty="0" err="1" smtClean="0"/>
              <a:t>Когалым</a:t>
            </a:r>
            <a:r>
              <a:rPr lang="ru-RU" dirty="0" smtClean="0"/>
              <a:t> размещено </a:t>
            </a:r>
            <a:r>
              <a:rPr lang="ru-RU" sz="2400" b="1" dirty="0" smtClean="0"/>
              <a:t>52 (ГСК)</a:t>
            </a:r>
            <a:r>
              <a:rPr lang="ru-RU" dirty="0" smtClean="0"/>
              <a:t>, в которых зарегистрировано более </a:t>
            </a:r>
            <a:r>
              <a:rPr lang="ru-RU" sz="2400" b="1" dirty="0" smtClean="0"/>
              <a:t>7 тысяч  </a:t>
            </a:r>
            <a:r>
              <a:rPr lang="ru-RU" sz="2400" b="1" dirty="0" err="1" smtClean="0"/>
              <a:t>машиномест</a:t>
            </a:r>
            <a:r>
              <a:rPr lang="ru-RU" sz="2400" b="1" dirty="0" smtClean="0"/>
              <a:t>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сегодня</a:t>
            </a:r>
          </a:p>
          <a:p>
            <a:r>
              <a:rPr lang="ru-RU" sz="1600" dirty="0" smtClean="0"/>
              <a:t>На территории ГСК отсутствуют оборудованные </a:t>
            </a:r>
            <a:r>
              <a:rPr lang="ru-RU" sz="1600" dirty="0" err="1" smtClean="0"/>
              <a:t>мусоросборные</a:t>
            </a:r>
            <a:r>
              <a:rPr lang="ru-RU" sz="1600" dirty="0" smtClean="0"/>
              <a:t> площадки, встречается металлолом, крупногабаритные отходы, отходы РТИ, магазинная тара, промасленная ветошь  и строительные отходы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необходимо</a:t>
            </a:r>
            <a:endParaRPr lang="ru-RU" b="1" dirty="0" smtClean="0"/>
          </a:p>
          <a:p>
            <a:r>
              <a:rPr lang="ru-RU" sz="1600" dirty="0" smtClean="0"/>
              <a:t>Вывоз отходов из ГСК  по мере накопления, опасные отходы собираются отдельно</a:t>
            </a:r>
          </a:p>
          <a:p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п2.2.5. Правила благоустройства </a:t>
            </a:r>
            <a:r>
              <a:rPr lang="ru-RU" i="1" dirty="0" smtClean="0"/>
              <a:t>Собственники, арендаторы зданий, строений, сооружений и (или) уполномоченные ими лица осуществляют содержание территории в пределах границ земельного участка,….</a:t>
            </a:r>
            <a:endParaRPr lang="ru-RU" dirty="0" smtClean="0"/>
          </a:p>
          <a:p>
            <a:endParaRPr lang="ru-RU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842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29600" cy="3096344"/>
          </a:xfrm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5445224"/>
            <a:ext cx="7221488" cy="50405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4" name="Рисунок 3" descr="http://img-2006-04.photosight.ru/17/13831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8488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908720"/>
            <a:ext cx="6192688" cy="286232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Генеральная схема очистки разрабатывается в соответствии с Градостроительным кодексом Российской Федерации, постановлением Госстроя России № 152 от 21.08.2003г.,  утвердившим «Методические рекомендации о порядке разработки генеральных схем очистки территорий населенных пунктов Российской Федерации» 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СанПиН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42-128-4690-88 «Санитарные  правила содержания территорий населенных мест».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008132" cy="236949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521738" cy="223224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556792"/>
            <a:ext cx="4620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Виды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бункеров-накопителей</a:t>
            </a:r>
          </a:p>
        </p:txBody>
      </p:sp>
      <p:grpSp>
        <p:nvGrpSpPr>
          <p:cNvPr id="6" name="Rectangle 3"/>
          <p:cNvGrpSpPr>
            <a:grpSpLocks/>
          </p:cNvGrpSpPr>
          <p:nvPr/>
        </p:nvGrpSpPr>
        <p:grpSpPr bwMode="auto">
          <a:xfrm>
            <a:off x="0" y="332656"/>
            <a:ext cx="9156700" cy="1152128"/>
            <a:chOff x="-4" y="-508"/>
            <a:chExt cx="5768" cy="1583"/>
          </a:xfrm>
        </p:grpSpPr>
        <p:pic>
          <p:nvPicPr>
            <p:cNvPr id="7" name="Rectangl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0" y="-508"/>
              <a:ext cx="5760" cy="1580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Вывоз крупногабаритных отходов, ГСК, СОНТ, поселок </a:t>
              </a:r>
              <a:r>
                <a:rPr lang="ru-RU" sz="28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Ортъягун</a:t>
              </a: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сезонные объекты рекреации</a:t>
              </a:r>
            </a:p>
            <a:p>
              <a:pPr algn="ctr">
                <a:defRPr/>
              </a:pPr>
              <a:endPara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39552" y="4941168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требуют специальной площадки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Используются для различных грузов</a:t>
            </a:r>
          </a:p>
        </p:txBody>
      </p:sp>
    </p:spTree>
    <p:extLst>
      <p:ext uri="{BB962C8B-B14F-4D97-AF65-F5344CB8AC3E}">
        <p14:creationId xmlns:p14="http://schemas.microsoft.com/office/powerpoint/2010/main" val="229464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07950" y="908720"/>
            <a:ext cx="66167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Стандартные металлические контейнеры</a:t>
            </a: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528" y="3284984"/>
            <a:ext cx="5429076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Контейнерные площадки</a:t>
            </a: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20072" y="1556792"/>
            <a:ext cx="3707904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solidFill>
                  <a:srgbClr val="376092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Удобны в использовании</a:t>
            </a:r>
          </a:p>
          <a:p>
            <a:pPr eaLnBrk="1" hangingPunct="1">
              <a:defRPr/>
            </a:pP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Мусор изолирован</a:t>
            </a:r>
          </a:p>
          <a:p>
            <a:pPr eaLnBrk="1" hangingPunct="1">
              <a:defRPr/>
            </a:pP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36096" y="3861048"/>
            <a:ext cx="3352800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376092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Вандалоустойчив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ые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64088" y="4509120"/>
            <a:ext cx="33528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376092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Закрыты от ветра и снега</a:t>
            </a:r>
          </a:p>
        </p:txBody>
      </p:sp>
      <p:pic>
        <p:nvPicPr>
          <p:cNvPr id="1026" name="Picture 2" descr="DSC032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5320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ttp://sab-ekb.ru/media/content/kont/Bezymjannyj3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347864" y="1340768"/>
            <a:ext cx="17145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ploshad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861048"/>
            <a:ext cx="18669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tore24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789040"/>
            <a:ext cx="22479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0" y="-180"/>
            <a:ext cx="9156700" cy="764884"/>
            <a:chOff x="-4" y="-508"/>
            <a:chExt cx="5768" cy="1583"/>
          </a:xfrm>
        </p:grpSpPr>
        <p:pic>
          <p:nvPicPr>
            <p:cNvPr id="24591" name="Rectangle 3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0" y="-508"/>
              <a:ext cx="5760" cy="1580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2400" b="1" dirty="0" smtClean="0">
                  <a:solidFill>
                    <a:srgbClr val="FF0000"/>
                  </a:solidFill>
                </a:rPr>
                <a:t>ВИДЫ ОБОРУДОВАНИЯ </a:t>
              </a:r>
              <a:r>
                <a:rPr lang="ru-RU" sz="2400" b="1" dirty="0" err="1" smtClean="0">
                  <a:solidFill>
                    <a:srgbClr val="FF0000"/>
                  </a:solidFill>
                </a:rPr>
                <a:t>МУСОРОСБОРНЫХ</a:t>
              </a:r>
              <a:r>
                <a:rPr lang="ru-RU" sz="2400" b="1" dirty="0" smtClean="0">
                  <a:solidFill>
                    <a:srgbClr val="FF0000"/>
                  </a:solidFill>
                </a:rPr>
                <a:t> (КОНТЕЙНЕРНЫХ)ПЛОЩАДОК</a:t>
              </a:r>
            </a:p>
            <a:p>
              <a:pPr algn="ctr">
                <a:defRPr/>
              </a:pPr>
              <a:endPara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528" y="5949280"/>
            <a:ext cx="66167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Необходимо выделенное место под размещение КГО</a:t>
            </a: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9" grpId="0"/>
      <p:bldP spid="20" grpId="0"/>
      <p:bldP spid="22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ндрей\Desktop\kopylova\а4 бункеры_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040560" cy="66693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80112" y="548680"/>
            <a:ext cx="3355903" cy="1224136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Места размещения бункеров</a:t>
            </a:r>
            <a:endParaRPr lang="ru-RU" sz="2800" b="1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12160" y="2420888"/>
            <a:ext cx="2448272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2348880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Расположение на месте регулярных стихийных свалок, сезонных стихийных свалок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17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4032447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ТЕХНИКО-ЭКОНОМИЧЕСКИЕ </a:t>
            </a:r>
            <a:b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для организации муниципальной </a:t>
            </a:r>
            <a:r>
              <a:rPr lang="ru-RU" b="1" cap="all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</a:t>
            </a:r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обращения с отходами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4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/>
              <a:t>Численность жителей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/>
              <a:t>Количество объектов инфраструктуры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/>
              <a:t>Расчетные объемы образования ТБО и КГО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/>
              <a:t>Количество необходимого оборудования и спецтехники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/>
              <a:t>Характеристики комплексного объекта по обезвреживанию отходов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Капиталовложения на  реализацию мероприятий</a:t>
            </a:r>
            <a:endParaRPr lang="ru-RU" sz="2400" b="1" dirty="0" smtClean="0"/>
          </a:p>
          <a:p>
            <a:pPr marL="514350" indent="-514350">
              <a:buFont typeface="+mj-lt"/>
              <a:buAutoNum type="arabicPeriod"/>
            </a:pPr>
            <a:endParaRPr lang="ru-RU" sz="2400" b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39552" y="332656"/>
            <a:ext cx="8218186" cy="1152128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ТЕХНИКО-ЭКОНОМИЧЕСКИЕ </a:t>
            </a:r>
            <a:b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для организации </a:t>
            </a:r>
            <a:r>
              <a:rPr lang="ru-RU" sz="2400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</a:t>
            </a:r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обращения ТБО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62074"/>
          </a:xfrm>
        </p:spPr>
        <p:txBody>
          <a:bodyPr>
            <a:normAutofit/>
          </a:bodyPr>
          <a:lstStyle/>
          <a:p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970390"/>
              </p:ext>
            </p:extLst>
          </p:nvPr>
        </p:nvGraphicFramePr>
        <p:xfrm>
          <a:off x="971600" y="1844824"/>
          <a:ext cx="7488831" cy="3386784"/>
        </p:xfrm>
        <a:graphic>
          <a:graphicData uri="http://schemas.openxmlformats.org/drawingml/2006/table">
            <a:tbl>
              <a:tblPr firstRow="1" firstCol="1" bandRow="1" bandCol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72208"/>
                <a:gridCol w="1768752"/>
                <a:gridCol w="1455695"/>
                <a:gridCol w="1287365"/>
                <a:gridCol w="1104811"/>
              </a:tblGrid>
              <a:tr h="1270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На текущий момент (201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2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 г.)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На первую очередь (201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7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г.)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202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2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* г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2027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* г.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466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Правый берег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45022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45022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46694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46694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33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Левый берег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14454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16128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16406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16406</a:t>
                      </a:r>
                      <a:endParaRPr lang="ru-RU" sz="18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46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ИТОГО по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г. </a:t>
                      </a:r>
                      <a:r>
                        <a:rPr lang="ru-RU" sz="1800" b="1" dirty="0" err="1">
                          <a:effectLst/>
                          <a:latin typeface="+mn-lt"/>
                        </a:rPr>
                        <a:t>Когалым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59473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61240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63100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63100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0" y="332656"/>
            <a:ext cx="9144000" cy="936104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ЧИСЛЕННОСТЬ НАСЕЛЕНИЯ ГОРОДА КОГАЛЫМА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2800" b="1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0"/>
            <a:ext cx="8676456" cy="836712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ТЕХНИКО-ЭКОНОМИЧЕСКИЕ ПОКАЗАТЕЛИ для организации </a:t>
            </a:r>
            <a:r>
              <a:rPr lang="ru-RU" sz="1600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</a:t>
            </a:r>
            <a:r>
              <a:rPr lang="ru-RU" sz="1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обращения ТБО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Нормы накопления  отходов, разработанные в  2012 году составляют: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ru-RU" sz="2400" b="1" dirty="0" smtClean="0">
              <a:solidFill>
                <a:srgbClr val="009D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1,65 м</a:t>
            </a:r>
            <a:r>
              <a:rPr lang="ru-RU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/год </a:t>
            </a: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для многоэтажной жилой застройки города </a:t>
            </a:r>
            <a:r>
              <a:rPr lang="ru-RU" sz="2400" b="1" dirty="0" err="1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Когалым</a:t>
            </a: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ru-RU" sz="2400" b="1" dirty="0" smtClean="0">
              <a:solidFill>
                <a:srgbClr val="009D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2,05 м</a:t>
            </a:r>
            <a:r>
              <a:rPr lang="ru-RU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/год </a:t>
            </a: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для малоэтажной жилой застройки и индивидуального жилого сектора города </a:t>
            </a:r>
            <a:r>
              <a:rPr lang="ru-RU" sz="2400" b="1" dirty="0" err="1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Когалым</a:t>
            </a: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ru-RU" sz="2400" b="1" dirty="0" smtClean="0">
              <a:solidFill>
                <a:srgbClr val="009D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 накопления КГО составляет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14% от </a:t>
            </a:r>
            <a:r>
              <a:rPr lang="ru-RU" sz="2400" b="1" dirty="0" smtClean="0">
                <a:solidFill>
                  <a:srgbClr val="009D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объема ТБО населения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0"/>
            <a:ext cx="8676456" cy="836712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ТЕХНИКО-ЭКОНОМИЧЕСКИЕ ПОКАЗАТЕЛИ для организации </a:t>
            </a:r>
            <a:r>
              <a:rPr lang="ru-RU" sz="1600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</a:t>
            </a:r>
            <a:r>
              <a:rPr lang="ru-RU" sz="1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обращения ТБО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726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РАСЧЕТНЫЕ ОБЪЕМЫ ОБРАЗОВАНИЯ ОТХОДОВ НА 2012 ГОД:</a:t>
            </a:r>
          </a:p>
          <a:p>
            <a:pPr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ТБО жилищный фонд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-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103910,8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/год,  284,7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/сутки;</a:t>
            </a:r>
          </a:p>
          <a:p>
            <a:pPr algn="just">
              <a:buNone/>
            </a:pPr>
            <a:endParaRPr lang="ru-RU" sz="2400" b="1" dirty="0" smtClean="0"/>
          </a:p>
          <a:p>
            <a:pPr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КГО жилищный фонд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14547,5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/год,  278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/неделю</a:t>
            </a:r>
            <a:r>
              <a:rPr lang="ru-RU" sz="2400" dirty="0" smtClean="0"/>
              <a:t>;</a:t>
            </a:r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ТБО от объектов инфраструктуры  -          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49963,1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/год;</a:t>
            </a:r>
          </a:p>
          <a:p>
            <a:pPr algn="just">
              <a:buNone/>
            </a:pPr>
            <a:endParaRPr lang="ru-RU" sz="2000" b="1" dirty="0" smtClean="0"/>
          </a:p>
          <a:p>
            <a:pPr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ТБО, образуемых на территории СОНТ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400" dirty="0" smtClean="0"/>
              <a:t>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4 105.5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</a:t>
            </a:r>
            <a:r>
              <a:rPr lang="ru-RU" sz="2400" dirty="0" smtClean="0"/>
              <a:t>;</a:t>
            </a:r>
          </a:p>
          <a:p>
            <a:pPr algn="just"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ТБО, образуемых на территории ГСК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-   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1 154,1 м</a:t>
            </a:r>
            <a:r>
              <a:rPr lang="ru-RU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</a:t>
            </a:r>
            <a:endParaRPr lang="ru-RU" sz="2400" dirty="0" smtClean="0"/>
          </a:p>
          <a:p>
            <a:pPr algn="just">
              <a:buNone/>
            </a:pPr>
            <a:endParaRPr lang="ru-RU" sz="1000" b="1" dirty="0" smtClean="0"/>
          </a:p>
          <a:p>
            <a:pPr algn="just">
              <a:buNone/>
            </a:pPr>
            <a:r>
              <a:rPr lang="ru-RU" sz="2400" b="1" dirty="0" smtClean="0"/>
              <a:t>                   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     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М</a:t>
            </a:r>
            <a:r>
              <a:rPr lang="ru-RU" sz="2800" b="1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/ГОД</a:t>
            </a:r>
          </a:p>
          <a:p>
            <a:pPr algn="just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Итоговые объемы образования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ТБО  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МО г. Когалым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158596"/>
              </p:ext>
            </p:extLst>
          </p:nvPr>
        </p:nvGraphicFramePr>
        <p:xfrm>
          <a:off x="323528" y="1124744"/>
          <a:ext cx="8568952" cy="515178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714092"/>
                <a:gridCol w="861202"/>
                <a:gridCol w="1280471"/>
                <a:gridCol w="1832867"/>
                <a:gridCol w="1701079"/>
                <a:gridCol w="1179241"/>
              </a:tblGrid>
              <a:tr h="268121">
                <a:tc>
                  <a:txBody>
                    <a:bodyPr/>
                    <a:lstStyle/>
                    <a:p>
                      <a:pPr marL="18034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Наименование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b="1" dirty="0">
                          <a:effectLst/>
                        </a:rPr>
                        <a:t>Ед. </a:t>
                      </a:r>
                      <a:r>
                        <a:rPr lang="ru-RU" sz="1100" b="1" dirty="0" err="1">
                          <a:effectLst/>
                        </a:rPr>
                        <a:t>изм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Объем образования ТБО, м</a:t>
                      </a:r>
                      <a:r>
                        <a:rPr lang="ru-RU" sz="1100" b="1" baseline="30000" dirty="0">
                          <a:effectLst/>
                        </a:rPr>
                        <a:t>3</a:t>
                      </a:r>
                      <a:r>
                        <a:rPr lang="ru-RU" sz="1100" b="1" dirty="0">
                          <a:effectLst/>
                        </a:rPr>
                        <a:t>/год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3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2012 г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2017 г.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2022 г.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2027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172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Жилой сектор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/год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103910.8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112756,8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117523,8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123518,2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6668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КГО жилой сектор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/год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14547,5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15754.,0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16453,3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17292,5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36346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Объекты инфраструктуры</a:t>
                      </a:r>
                      <a:endParaRPr lang="ru-RU" sz="1000" b="1" dirty="0">
                        <a:effectLst/>
                      </a:endParaRPr>
                    </a:p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                         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/год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44 703,5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47 339,0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54 336.2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56 786.4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8121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СОНТ              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r>
                        <a:rPr lang="ru-RU" sz="1100" baseline="30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/год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4 105.5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4 310.8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4 967.7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5 193.5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8121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ГСК                 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r>
                        <a:rPr lang="ru-RU" sz="1100" baseline="30000">
                          <a:effectLst/>
                        </a:rPr>
                        <a:t>3</a:t>
                      </a:r>
                      <a:r>
                        <a:rPr lang="ru-RU" sz="1100">
                          <a:effectLst/>
                        </a:rPr>
                        <a:t>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1 154,1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1 211,8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1 396.4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1 459.9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8121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ИТОГО  ТБО 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b="1" dirty="0">
                          <a:effectLst/>
                        </a:rPr>
                        <a:t>м</a:t>
                      </a:r>
                      <a:r>
                        <a:rPr lang="ru-RU" sz="1100" b="1" baseline="30000" dirty="0">
                          <a:effectLst/>
                        </a:rPr>
                        <a:t>3</a:t>
                      </a:r>
                      <a:r>
                        <a:rPr lang="ru-RU" sz="1100" b="1" dirty="0">
                          <a:effectLst/>
                        </a:rPr>
                        <a:t>/год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168422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181372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194676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204250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0172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ИТОГО  ТБО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b="1" dirty="0">
                          <a:effectLst/>
                        </a:rPr>
                        <a:t>тонн/год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20220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21770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23360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75260"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24520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16754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Медицинские отходы,</a:t>
                      </a:r>
                      <a:endParaRPr lang="ru-RU" sz="1000" b="1" dirty="0">
                        <a:effectLst/>
                      </a:endParaRPr>
                    </a:p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>
                          <a:effectLst/>
                        </a:rPr>
                        <a:t>тонн/год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542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580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620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664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0172">
                <a:tc>
                  <a:txBody>
                    <a:bodyPr/>
                    <a:lstStyle/>
                    <a:p>
                      <a:pPr marL="83185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Смет                 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>
                          <a:effectLst/>
                        </a:rPr>
                        <a:t>тонн/год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4941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4941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4941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4941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16754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ИТОГО     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83185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Вывоз на полигон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6" marR="6166" marT="6166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marR="90170"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тонн/год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25703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27290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28920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30125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29849">
                <a:tc>
                  <a:txBody>
                    <a:bodyPr/>
                    <a:lstStyle/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Опасные отходы  1-3 </a:t>
                      </a:r>
                      <a:r>
                        <a:rPr lang="ru-RU" sz="1100" b="1" dirty="0" err="1">
                          <a:effectLst/>
                        </a:rPr>
                        <a:t>кл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000" b="1" dirty="0">
                        <a:effectLst/>
                      </a:endParaRPr>
                    </a:p>
                    <a:p>
                      <a:pPr marL="21590" marR="2159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2930" algn="l"/>
                        </a:tabLst>
                      </a:pPr>
                      <a:r>
                        <a:rPr lang="ru-RU" sz="1100">
                          <a:effectLst/>
                        </a:rPr>
                        <a:t>тонн/год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2400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2568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2748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/>
                </a:tc>
                <a:tc>
                  <a:txBody>
                    <a:bodyPr/>
                    <a:lstStyle/>
                    <a:p>
                      <a:pPr marL="180340" marR="660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2940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40" marR="6054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87624" y="6580227"/>
            <a:ext cx="6551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плотность ТБО – 120 кг/куб. м.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Расчетное количество контейнеров (объёмом 0,75 м3) для сбора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ТБО от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 при ежедневном вывозе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15397"/>
              </p:ext>
            </p:extLst>
          </p:nvPr>
        </p:nvGraphicFramePr>
        <p:xfrm>
          <a:off x="611560" y="1412772"/>
          <a:ext cx="8136904" cy="4968552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280296"/>
                <a:gridCol w="1733818"/>
                <a:gridCol w="1280296"/>
                <a:gridCol w="1280296"/>
                <a:gridCol w="1281099"/>
                <a:gridCol w="1281099"/>
              </a:tblGrid>
              <a:tr h="36149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микрорайона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г. Когалым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контейнеров, 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Текущий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Первая очередь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Расчетный срок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П. Пионерный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Левобережье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645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54138" y="1881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844550"/>
            <a:ext cx="9144000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Улучшение  санитарного состояния территории города;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2260600"/>
            <a:ext cx="9144000" cy="421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marL="342900" indent="-342900">
              <a:buFont typeface="Wingdings" pitchFamily="2" charset="2"/>
              <a:buChar char="Ø"/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совершенствование нормативной базы, в сфере обращения с отходами;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разработка мероприятий по обеспечению соответствия мест    сбора ТБО утвержденным требованиям;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разработка мероприятий по  предотвращению </a:t>
            </a:r>
          </a:p>
          <a:p>
            <a:pPr lvl="1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  образования несанкционированных свалок;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разработка мероприятий по повышению уровня культуры жителей города в сфере обращения с ТБО;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определение  капиталовложений на  реализацию мероприятий. 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1" name="WordArt 6"/>
          <p:cNvSpPr>
            <a:spLocks noChangeArrowheads="1" noChangeShapeType="1" noTextEdit="1"/>
          </p:cNvSpPr>
          <p:nvPr/>
        </p:nvSpPr>
        <p:spPr bwMode="auto">
          <a:xfrm>
            <a:off x="2197100" y="1593850"/>
            <a:ext cx="51689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Arial"/>
                <a:cs typeface="Arial"/>
              </a:rPr>
              <a:t>Задачи комплексного проекта</a:t>
            </a:r>
          </a:p>
        </p:txBody>
      </p:sp>
      <p:sp>
        <p:nvSpPr>
          <p:cNvPr id="4102" name="WordArt 9"/>
          <p:cNvSpPr>
            <a:spLocks noChangeArrowheads="1" noChangeShapeType="1" noTextEdit="1"/>
          </p:cNvSpPr>
          <p:nvPr/>
        </p:nvSpPr>
        <p:spPr bwMode="auto">
          <a:xfrm>
            <a:off x="3563888" y="404664"/>
            <a:ext cx="24511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505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0" y="260648"/>
            <a:ext cx="9144000" cy="679731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ЦЕЛИ </a:t>
            </a:r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ПРОЕКТА</a:t>
            </a:r>
          </a:p>
          <a:p>
            <a:pPr algn="ctr">
              <a:defRPr/>
            </a:pPr>
            <a:endParaRPr lang="ru-RU" sz="2800" b="1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Расчетное количество контейнеров (объёмом 1,1 м3) для сбора ТБО от населения при ежедневном вывозе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922750"/>
              </p:ext>
            </p:extLst>
          </p:nvPr>
        </p:nvGraphicFramePr>
        <p:xfrm>
          <a:off x="395534" y="1484780"/>
          <a:ext cx="8352929" cy="4608514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314287"/>
                <a:gridCol w="1779848"/>
                <a:gridCol w="1314287"/>
                <a:gridCol w="1314287"/>
                <a:gridCol w="1315110"/>
                <a:gridCol w="1315110"/>
              </a:tblGrid>
              <a:tr h="33529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микрорайона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г. Когалым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контейнеров, 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Текущий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Первая очередь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Расчетный срок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микрорайон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П. Пионерный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Левобережье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441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3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Расчетное количество контейнеров (объёмом 0,75 м3) для сбора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ТБОот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объектов инфраструктуры при ежедневном вывозе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326656"/>
              </p:ext>
            </p:extLst>
          </p:nvPr>
        </p:nvGraphicFramePr>
        <p:xfrm>
          <a:off x="1835696" y="1556792"/>
          <a:ext cx="5168124" cy="1728192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291626"/>
                <a:gridCol w="1291626"/>
                <a:gridCol w="1292436"/>
                <a:gridCol w="1292436"/>
              </a:tblGrid>
              <a:tr h="43226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контейнеров, шт.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4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Текущий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2012г.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очередь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2017 г.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Расчетный срок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2022 г.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2027 г.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1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54138" y="3322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371171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Расчетное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контейнеров (объёмом 1,1 м3) для сбора ТБО от объектов инфраструктуры при ежедневном вывозе</a:t>
            </a: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152605"/>
              </p:ext>
            </p:extLst>
          </p:nvPr>
        </p:nvGraphicFramePr>
        <p:xfrm>
          <a:off x="1907704" y="4581128"/>
          <a:ext cx="5122788" cy="1728192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280296"/>
                <a:gridCol w="1280296"/>
                <a:gridCol w="1281098"/>
                <a:gridCol w="1281098"/>
              </a:tblGrid>
              <a:tr h="40471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контейнеров, шт.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Текущий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2012г.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очередь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2017 г.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Расчетный срок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2022 г.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2027 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17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4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количества  бункеров объемом 8 м3 для сбора ТБО и КГО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17507"/>
              </p:ext>
            </p:extLst>
          </p:nvPr>
        </p:nvGraphicFramePr>
        <p:xfrm>
          <a:off x="827584" y="1772816"/>
          <a:ext cx="7704855" cy="3528394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852025"/>
                <a:gridCol w="3852830"/>
              </a:tblGrid>
              <a:tr h="539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Объект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бункеров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9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Ортъягун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endParaRPr lang="ru-RU" sz="2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9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ГСК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84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СОНТ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«Нефтяник», «Дорожник», «Строитель»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9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Зона отдыха, озеро в северной промзоне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84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Зона отдыха, лодочный кооператив «Рыбак», «Нептун»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5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936104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количества контейнеров объёмом 0,75 м3 при ежедневном (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графа 3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и комбинированном (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графа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графике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вывоза ТБО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139833"/>
              </p:ext>
            </p:extLst>
          </p:nvPr>
        </p:nvGraphicFramePr>
        <p:xfrm>
          <a:off x="539551" y="1844822"/>
          <a:ext cx="8085585" cy="4752523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76402"/>
                <a:gridCol w="1346351"/>
                <a:gridCol w="1242785"/>
                <a:gridCol w="1242785"/>
                <a:gridCol w="1346351"/>
                <a:gridCol w="1215168"/>
                <a:gridCol w="1215743"/>
              </a:tblGrid>
              <a:tr h="1283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микрорайона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г. Когалым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Расчетное количество контейнеров при ежедневном вывозе,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2012г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Фактический график вывоза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Расчетное количество контейнеров при  комбинированном графике ,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2012г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Фактическое  количество контейнеров,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Недостающее количество контейнеров, шт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 раза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день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27+13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П. Пионерный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 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день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186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15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Левобережье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3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344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401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119675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 Black" pitchFamily="34" charset="0"/>
              </a:rPr>
              <a:t>Комбинированная система: правобережная часть города – вывоз 2 раз/сутки, левобережная часть-  вывоз 1 раз/ сутки.</a:t>
            </a:r>
            <a:endParaRPr lang="ru-RU" sz="1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30008" cy="1340768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количества контейнерных площадок при ежедневном и комбинированном  графике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dirty="0" smtClean="0"/>
              <a:t>Комбинированная система: правобережная часть города – вывоз 2 раз/сутки, левобережная часть-  вывоз 1 раз/ сутки.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931426"/>
              </p:ext>
            </p:extLst>
          </p:nvPr>
        </p:nvGraphicFramePr>
        <p:xfrm>
          <a:off x="457200" y="1412772"/>
          <a:ext cx="8229600" cy="514734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84887"/>
                <a:gridCol w="1370331"/>
                <a:gridCol w="1264921"/>
                <a:gridCol w="1264921"/>
                <a:gridCol w="1370331"/>
                <a:gridCol w="1236812"/>
                <a:gridCol w="1237397"/>
              </a:tblGrid>
              <a:tr h="1428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микрорайона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г. Когалым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Расчетное количество контейнерных площадок при ежедневном вывозе,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2012г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Фактический график вывоза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Расчетное количество контейнерных площадок при комбинированном графике, </a:t>
                      </a:r>
                      <a:r>
                        <a:rPr lang="ru-RU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2012г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Фактическое  количество контейнерных площадок, шт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Недостающее количество контейнерных площадок, шт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 раза в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день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 микрорайон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П. Пионерный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день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достаточно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  <a:tr h="30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Левобережье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0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169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116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237" marR="6323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0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РАСЧЕТНОЕ КОЛИЧЕСТВО МУСОРОВОЗОВ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5904656" cy="424847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9675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Рекомендуется приобретение Мусоровозов КО-427 с задней загрузкой для транспортировки отходов, с использованием </a:t>
            </a:r>
            <a:r>
              <a:rPr lang="ru-RU" sz="2000" b="1" dirty="0" err="1" smtClean="0"/>
              <a:t>евроконтейнеров</a:t>
            </a:r>
            <a:endParaRPr lang="ru-RU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95488" y="2262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http://sab-ekb.ru/media/content/kont/Bezymjannyj3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660232" y="4221088"/>
            <a:ext cx="17145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7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926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МУСОРОВОЗЫ КО-427 — ЭТО: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331236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6000" dirty="0" smtClean="0">
                <a:latin typeface="Arial Black" pitchFamily="34" charset="0"/>
              </a:rPr>
              <a:t>современный дизайн и технические характеристики на уровне мировых стандартов;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высокая степень уплотнения мусора (до 6), спецоборудование повышенной прочности;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работа прессующего механизма в автоматическом, полуавтоматическом и ручном режимах;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механизированная и ручная загрузка приемного бункера;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универсальный захват - опрокидыватель для контейнеров объемом от 0,12 м³ до 1,1 м³, а также портальный опрокидыватель для контейнеров объемом до 8,0 м³;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безопасная работа в зоне загрузки мусора;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высококачественная импортная гидравлика, обеспечивающая надежную и плавную работу механизмов мусоровоза; </a:t>
            </a:r>
          </a:p>
          <a:p>
            <a:pPr lvl="0"/>
            <a:r>
              <a:rPr lang="ru-RU" sz="6000" dirty="0" smtClean="0">
                <a:latin typeface="Arial Black" pitchFamily="34" charset="0"/>
              </a:rPr>
              <a:t>качественное  защищающее металлоконструкции от коррозии; </a:t>
            </a:r>
          </a:p>
          <a:p>
            <a:pPr lvl="0"/>
            <a:r>
              <a:rPr lang="ru-RU" sz="6000" dirty="0" err="1" smtClean="0">
                <a:latin typeface="Arial Black" pitchFamily="34" charset="0"/>
              </a:rPr>
              <a:t>металлорукава</a:t>
            </a:r>
            <a:r>
              <a:rPr lang="ru-RU" sz="6000" dirty="0" smtClean="0">
                <a:latin typeface="Arial Black" pitchFamily="34" charset="0"/>
              </a:rPr>
              <a:t> высокого давления, европейский стандарт DIN. 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75656" y="4653136"/>
          <a:ext cx="6552728" cy="1872208"/>
        </p:xfrm>
        <a:graphic>
          <a:graphicData uri="http://schemas.openxmlformats.org/drawingml/2006/table">
            <a:tbl>
              <a:tblPr/>
              <a:tblGrid>
                <a:gridCol w="1584176"/>
                <a:gridCol w="1656184"/>
                <a:gridCol w="1872208"/>
                <a:gridCol w="1440160"/>
              </a:tblGrid>
              <a:tr h="441699">
                <a:tc gridSpan="4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latin typeface="Times New Roman"/>
                          <a:ea typeface="Times New Roman"/>
                        </a:rPr>
                        <a:t>Количество мусоровозов, шт.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479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latin typeface="Times New Roman"/>
                          <a:ea typeface="Times New Roman"/>
                        </a:rPr>
                        <a:t>Текущий период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latin typeface="Times New Roman"/>
                          <a:ea typeface="Times New Roman"/>
                        </a:rPr>
                        <a:t>2012г.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latin typeface="Times New Roman"/>
                          <a:ea typeface="Times New Roman"/>
                        </a:rPr>
                        <a:t>Первая очередь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 smtClean="0">
                          <a:latin typeface="Times New Roman"/>
                          <a:ea typeface="Times New Roman"/>
                        </a:rPr>
                        <a:t>2017 г.</a:t>
                      </a:r>
                      <a:endParaRPr lang="ru-RU" sz="1400" b="1" kern="150" dirty="0">
                        <a:latin typeface="Times New Roman"/>
                        <a:ea typeface="Times New Roman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latin typeface="Times New Roman"/>
                          <a:ea typeface="Times New Roman"/>
                        </a:rPr>
                        <a:t>Расчетный срок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 smtClean="0">
                          <a:latin typeface="Times New Roman"/>
                          <a:ea typeface="Times New Roman"/>
                        </a:rPr>
                        <a:t>2022 г.</a:t>
                      </a:r>
                      <a:endParaRPr lang="ru-RU" sz="1400" b="1" kern="150" dirty="0">
                        <a:latin typeface="Times New Roman"/>
                        <a:ea typeface="Times New Roman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1" kern="150" dirty="0" smtClean="0">
                          <a:latin typeface="Times New Roman"/>
                          <a:ea typeface="Times New Roman"/>
                        </a:rPr>
                        <a:t>2027 год</a:t>
                      </a:r>
                      <a:endParaRPr lang="ru-RU" sz="1400" b="1" kern="150" dirty="0">
                        <a:latin typeface="Times New Roman"/>
                        <a:ea typeface="Times New Roman"/>
                      </a:endParaRP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8571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800" b="1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800" b="1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800" b="1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800" b="1" kern="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239" marR="68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1691680" y="4077072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Расчетное количество мусоровозов</a:t>
            </a:r>
            <a:endParaRPr kumimoji="0" lang="ru-RU" altLang="zh-CN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94096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МОРФОЛОГИЧЕСКИЙ СОСТАВ ТБО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ЖИЛОГО СЕКТОРА ГОРОДА КОГАЛЫМА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540924"/>
              </p:ext>
            </p:extLst>
          </p:nvPr>
        </p:nvGraphicFramePr>
        <p:xfrm>
          <a:off x="1331640" y="1772819"/>
          <a:ext cx="6552728" cy="4786162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628820"/>
                <a:gridCol w="2923908"/>
              </a:tblGrid>
              <a:tr h="952695">
                <a:tc>
                  <a:txBody>
                    <a:bodyPr/>
                    <a:lstStyle/>
                    <a:p>
                      <a:pPr marL="27051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Фракции отходов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% от состава по массе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(на основании фактических замеров)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7292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Органические отходы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29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Стекло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15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Полимеры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5,3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15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Бумага-картон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15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Металлы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5,1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29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Древесина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5130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Упаковка смешанного состава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6,7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299">
                <a:tc>
                  <a:txBody>
                    <a:bodyPr/>
                    <a:lstStyle/>
                    <a:p>
                      <a:pPr marL="27051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Прочее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12,4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3671">
                <a:tc>
                  <a:txBody>
                    <a:bodyPr/>
                    <a:lstStyle/>
                    <a:p>
                      <a:pPr marL="270510" algn="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Всего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100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67544" y="0"/>
            <a:ext cx="8229600" cy="841722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Селективный сбор отходов</a:t>
            </a:r>
          </a:p>
        </p:txBody>
      </p:sp>
    </p:spTree>
    <p:extLst>
      <p:ext uri="{BB962C8B-B14F-4D97-AF65-F5344CB8AC3E}">
        <p14:creationId xmlns:p14="http://schemas.microsoft.com/office/powerpoint/2010/main" val="9651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Проценты извлечения вторичного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сырья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753354"/>
              </p:ext>
            </p:extLst>
          </p:nvPr>
        </p:nvGraphicFramePr>
        <p:xfrm>
          <a:off x="395536" y="836712"/>
          <a:ext cx="8496945" cy="475253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04517"/>
                <a:gridCol w="850185"/>
                <a:gridCol w="924351"/>
                <a:gridCol w="773293"/>
                <a:gridCol w="1005062"/>
                <a:gridCol w="1005062"/>
                <a:gridCol w="924351"/>
                <a:gridCol w="1005062"/>
                <a:gridCol w="1005062"/>
              </a:tblGrid>
              <a:tr h="19739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Компонент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ТБО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Содержание в ТБО населения компонентов,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 </a:t>
                      </a:r>
                      <a:r>
                        <a:rPr lang="ru-RU" sz="900" dirty="0" err="1" smtClean="0">
                          <a:effectLst/>
                        </a:rPr>
                        <a:t>мас</a:t>
                      </a:r>
                      <a:r>
                        <a:rPr lang="ru-RU" sz="90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ФАКТ.%.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Процент отбора населением при внедрении раздельного сбора,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(% от </a:t>
                      </a: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2)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Отсортиро</a:t>
                      </a:r>
                      <a:r>
                        <a:rPr lang="ru-RU" sz="900" dirty="0">
                          <a:effectLst/>
                        </a:rPr>
                        <a:t>-ванная фракция, %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</a:t>
                      </a: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2 * </a:t>
                      </a: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3)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Содержание, % масс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Процент отбора разных фракций при сортировке, на сортировочной линии  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Всего отбирается при сортировке из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1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 в отсортированной фракции ,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(∑ графы 4 =100%, 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 масс.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отходах инфраструктуры % масс.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общей  массы ТБО населения, %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(гр 2 * гр 3)* гр 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общей  массы ТБО инфраструктуры, 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гр1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900">
                          <a:effectLst/>
                        </a:rPr>
                        <a:t>гр 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гр 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гр</a:t>
                      </a:r>
                      <a:r>
                        <a:rPr lang="ru-RU" sz="900" dirty="0">
                          <a:effectLst/>
                        </a:rPr>
                        <a:t> 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70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Огранические</a:t>
                      </a:r>
                      <a:r>
                        <a:rPr lang="ru-RU" sz="900" dirty="0">
                          <a:effectLst/>
                        </a:rPr>
                        <a:t> отходы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9,56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Стекло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37,2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Полимеры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53,2**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2,57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Бумага, картон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50,1**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24,2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86,84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65,1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Металлы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Дерево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10**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55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Упаковка смешанного состава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3,35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прочее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10*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/>
                </a:tc>
              </a:tr>
              <a:tr h="335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26,65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20,5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67,4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71" marR="59671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580526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Отходы поделены  на компоненты, с учетом их возможного разделения на этапе сбора,  перспективы переработки (или использования)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-  стекло, полимеры, бумага и картон, металл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547688"/>
            <a:ext cx="9144000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Общая схема извлечения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ВМР для городов ХМАО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(схема обращения с отходами в 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ХМАО-Югре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до 2020 года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  <a:p>
            <a:pPr algn="ctr">
              <a:defRPr/>
            </a:pPr>
            <a:endParaRPr lang="ru-RU" sz="20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 использованием сортировочной линии</a:t>
            </a:r>
            <a:endParaRPr lang="en-US" sz="20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476250"/>
            <a:chOff x="-4" y="284"/>
            <a:chExt cx="5768" cy="791"/>
          </a:xfrm>
        </p:grpSpPr>
        <p:pic>
          <p:nvPicPr>
            <p:cNvPr id="1032" name="Rectangl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0" y="289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4288"/>
            <a:ext cx="913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СЕЛЕКТИВНЫЙ СБОР ОТХОДОВ</a:t>
            </a: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539552" y="2060848"/>
          <a:ext cx="8166100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4" imgW="9357970" imgH="4741164" progId="">
                  <p:embed/>
                </p:oleObj>
              </mc:Choice>
              <mc:Fallback>
                <p:oleObj r:id="rId4" imgW="9357970" imgH="4741164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060848"/>
                        <a:ext cx="8166100" cy="408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71600" y="980728"/>
            <a:ext cx="8172400" cy="6532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 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Существующее состояние города </a:t>
            </a:r>
            <a:r>
              <a:rPr lang="ru-RU" b="1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Когалыма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и  развитие его на перспективу.</a:t>
            </a: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2581275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7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Расчетные объемы образования  и качественные 	показатели 	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ТБО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0" y="3429000"/>
            <a:ext cx="9144000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7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Экономическое обоснование организации селективного сбора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-12700" y="4070350"/>
            <a:ext cx="914400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7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 Выбор и обоснование 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организации оптимальной 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	системы 	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обращения 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     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отходами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4869160"/>
            <a:ext cx="914400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7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6.  Выбор оптимальных методов обезвреживания ТБО.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0" y="5445224"/>
            <a:ext cx="901700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7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	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 Расчет затрат на организацию системы санитарной 	очистки 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города </a:t>
            </a:r>
            <a:r>
              <a:rPr lang="ru-RU" b="1" dirty="0" err="1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Когалыма</a:t>
            </a: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1600" y="1844825"/>
            <a:ext cx="81724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.  </a:t>
            </a:r>
            <a:r>
              <a:rPr lang="ru-RU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Сведения об объектах действующей системы обращения 	с отходами.</a:t>
            </a: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Rectangle 3"/>
          <p:cNvGrpSpPr>
            <a:grpSpLocks/>
          </p:cNvGrpSpPr>
          <p:nvPr/>
        </p:nvGrpSpPr>
        <p:grpSpPr bwMode="auto">
          <a:xfrm>
            <a:off x="-6350" y="133350"/>
            <a:ext cx="9156700" cy="685800"/>
            <a:chOff x="-4" y="284"/>
            <a:chExt cx="5768" cy="791"/>
          </a:xfrm>
        </p:grpSpPr>
        <p:pic>
          <p:nvPicPr>
            <p:cNvPr id="5132" name="Rectangl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8218" name="Text Box 26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4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" y="205076"/>
            <a:ext cx="9144000" cy="647701"/>
          </a:xfrm>
          <a:extLst/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Arial"/>
              </a:rPr>
              <a:t>СТРУКТУРА РАБОТЫ</a:t>
            </a:r>
            <a:endParaRPr lang="ru-RU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2700" y="0"/>
            <a:ext cx="9156700" cy="476250"/>
            <a:chOff x="-4" y="284"/>
            <a:chExt cx="5768" cy="791"/>
          </a:xfrm>
        </p:grpSpPr>
        <p:pic>
          <p:nvPicPr>
            <p:cNvPr id="30804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>
              <a:off x="0" y="289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0" y="14288"/>
            <a:ext cx="8945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СЕЛЕКТИВНЫЙ СБОР ОТХОДОВ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192088" y="476250"/>
            <a:ext cx="875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531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Сравнительные показатели эффективности сбора  </a:t>
            </a:r>
            <a:r>
              <a:rPr lang="ru-RU" b="1" dirty="0" err="1">
                <a:solidFill>
                  <a:srgbClr val="1531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ВМР</a:t>
            </a:r>
            <a:r>
              <a:rPr lang="ru-RU" b="1" dirty="0">
                <a:solidFill>
                  <a:srgbClr val="1531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разными методами</a:t>
            </a:r>
          </a:p>
        </p:txBody>
      </p:sp>
      <p:graphicFrame>
        <p:nvGraphicFramePr>
          <p:cNvPr id="90489" name="Group 377"/>
          <p:cNvGraphicFramePr>
            <a:graphicFrameLocks noGrp="1"/>
          </p:cNvGraphicFramePr>
          <p:nvPr/>
        </p:nvGraphicFramePr>
        <p:xfrm>
          <a:off x="-108521" y="1178946"/>
          <a:ext cx="9252521" cy="5418407"/>
        </p:xfrm>
        <a:graphic>
          <a:graphicData uri="http://schemas.openxmlformats.org/drawingml/2006/table">
            <a:tbl>
              <a:tblPr/>
              <a:tblGrid>
                <a:gridCol w="2884988"/>
                <a:gridCol w="1387716"/>
                <a:gridCol w="1000299"/>
                <a:gridCol w="879628"/>
                <a:gridCol w="879628"/>
                <a:gridCol w="879628"/>
                <a:gridCol w="1340634"/>
              </a:tblGrid>
              <a:tr h="304398">
                <a:tc gridSpan="7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Мобильные  приемные пункты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ВМР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(Генеральная схема очистки территории)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59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показателей результатов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Единицы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2187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Доля твёрдых бытовых отходов, использованных в качестве вторичного сырья (нарастающим итогом)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% от массы образующихся твёрдых бытовых отходов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(картон 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5-10%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5-15%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30 - 80%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815">
                <a:tc gridSpan="7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Сортировочная линия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59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показателей результатов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Единицы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21875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Доля твёрдых бытовых отходов, использованных в качестве вторичного сырья (нарастающим итогом)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% от массы образующихся твёрдых бытовых отходов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8%*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12%*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15%*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76">
                <a:tc gridSpan="7"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*   Среднестатистические показатели действующих сортировочных линий  в РФ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992">
                <a:tc gridSpan="7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Целевая программа 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системы обращения с отходами производства и потребления в Ханты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Мансийском автономном округе 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Югре на 2012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годы и на период до 2020 года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59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показателей результатов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Единицы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2013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0515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Доля твёрдых бытовых отходов, использованных в качестве вторичного сырья (нарастающим итогом)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% от массы образующихся твёрдых бытовых отходов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970213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ВМР расчет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92" y="1052737"/>
            <a:ext cx="8717458" cy="46805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476250"/>
            <a:chOff x="-4" y="284"/>
            <a:chExt cx="5768" cy="791"/>
          </a:xfrm>
        </p:grpSpPr>
        <p:pic>
          <p:nvPicPr>
            <p:cNvPr id="31751" name="Rectangl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0" y="289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14288"/>
            <a:ext cx="8945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ПОТЕНЦИАЛЬНЫЙ ОБЪЕМ ВТОРИЧНЫХ МАТЕРИАЛЬНЫХ РЕСУРСОВ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66763" y="639763"/>
            <a:ext cx="8245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15315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СБОР ВМР ПРИЕМНЫМИ МОБИЛЬНЫМ ПУНКТАМИ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Рисунок 1" descr="макулату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1279525"/>
            <a:ext cx="35702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9900" y="919163"/>
            <a:ext cx="3335338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МАКУЛАТУРА</a:t>
            </a:r>
            <a:endParaRPr lang="en-US" sz="1600" b="1" u="sng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21175" y="879475"/>
            <a:ext cx="47974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Технологии переработки ВМР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9512" y="5013176"/>
            <a:ext cx="8672513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Предложение по переработке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ВМР для города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Когалыма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05238" y="1289050"/>
            <a:ext cx="5032375" cy="942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теплоизоляционных материалов (</a:t>
            </a:r>
            <a:r>
              <a:rPr lang="ru-RU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эковаты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Цена мини-завода – </a:t>
            </a:r>
            <a:r>
              <a:rPr lang="ru-RU" sz="1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3500,0 тыс. </a:t>
            </a:r>
            <a:r>
              <a:rPr lang="ru-RU" sz="14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</a:t>
            </a:r>
            <a:endParaRPr lang="ru-RU" sz="1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21163" y="2232025"/>
            <a:ext cx="503237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волокнистых плит</a:t>
            </a:r>
          </a:p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установки – </a:t>
            </a:r>
            <a:r>
              <a:rPr lang="ru-RU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8000,0 тыс. </a:t>
            </a:r>
            <a:r>
              <a:rPr lang="ru-RU" sz="1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</a:t>
            </a:r>
            <a:endParaRPr lang="ru-RU" sz="1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75088" y="3035300"/>
            <a:ext cx="5032375" cy="73866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бугорчатых прокладок для яиц, стаканчиков, прокладок для овощей и фруктов</a:t>
            </a:r>
          </a:p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установки– </a:t>
            </a:r>
            <a:r>
              <a:rPr lang="ru-RU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4000,0 тыс. </a:t>
            </a:r>
            <a:r>
              <a:rPr lang="ru-RU" sz="1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</a:t>
            </a:r>
            <a:endParaRPr lang="ru-RU" sz="1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21163" y="4191000"/>
            <a:ext cx="5227637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полимерно-бумажных плит</a:t>
            </a:r>
          </a:p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установки– </a:t>
            </a:r>
            <a:r>
              <a:rPr lang="ru-RU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2000,0 тыс. руб.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5622925"/>
            <a:ext cx="903287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Производство санитарно-гигиенической продукции (туалетной бумаги и салфеток)</a:t>
            </a: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Цена мини-завода (с монтажом оборудования) –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  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950,0 тыс.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 </a:t>
            </a:r>
          </a:p>
        </p:txBody>
      </p:sp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2700" y="-337344"/>
            <a:ext cx="9156700" cy="674687"/>
            <a:chOff x="-4" y="284"/>
            <a:chExt cx="5768" cy="791"/>
          </a:xfrm>
        </p:grpSpPr>
        <p:pic>
          <p:nvPicPr>
            <p:cNvPr id="32782" name="Rectangl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4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87313" y="0"/>
            <a:ext cx="8945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ПРЕДЛОЖЕНИЯ ПО ОРГАНИЗАЦИИ ПЕРЕРАБОТКИ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ВМР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868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0875" y="919163"/>
            <a:ext cx="36703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ОТХОДЫ ПОЛИМЕРОВ</a:t>
            </a:r>
            <a:endParaRPr lang="en-US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21175" y="863600"/>
            <a:ext cx="4797425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Технологии переработки ВМР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51520" y="4797152"/>
            <a:ext cx="8672512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Предложение по переработке ВМР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города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Когалыма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59300" y="1231900"/>
            <a:ext cx="4473575" cy="5857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Переработка ПЭТ: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пластиковые бутылки заново.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59300" y="1817688"/>
            <a:ext cx="4473575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Переработка ПВД: 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rgbClr val="254061"/>
                </a:solidFill>
              </a:rPr>
              <a:t>упаковочные материалы, медицинские изделия, тары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59300" y="2647950"/>
            <a:ext cx="447357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Переработка ПВХ</a:t>
            </a:r>
            <a:r>
              <a:rPr lang="ru-RU" sz="1600" b="1" dirty="0" smtClean="0">
                <a:solidFill>
                  <a:srgbClr val="254061"/>
                </a:solidFill>
              </a:rPr>
              <a:t>: </a:t>
            </a:r>
            <a:r>
              <a:rPr lang="ru-RU" sz="1600" dirty="0" smtClean="0">
                <a:solidFill>
                  <a:srgbClr val="254061"/>
                </a:solidFill>
              </a:rPr>
              <a:t>литьё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9100" y="5141913"/>
            <a:ext cx="847725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полимерно-песчаной черепицы и тротуарной плитки</a:t>
            </a:r>
          </a:p>
          <a:p>
            <a:pPr eaLnBrk="1" hangingPunct="1">
              <a:defRPr/>
            </a:pPr>
            <a:r>
              <a:rPr lang="ru-RU" sz="1600" dirty="0" smtClean="0">
                <a:solidFill>
                  <a:srgbClr val="254061"/>
                </a:solidFill>
              </a:rPr>
              <a:t>Технология не предполагает очистку и глубокую сортировку сырья. Требуется песок. </a:t>
            </a:r>
          </a:p>
        </p:txBody>
      </p:sp>
      <p:pic>
        <p:nvPicPr>
          <p:cNvPr id="15" name="Рисунок 2" descr="petb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3" y="1319213"/>
            <a:ext cx="2921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59300" y="3036888"/>
            <a:ext cx="4473575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Переработка ПНД: </a:t>
            </a:r>
            <a:r>
              <a:rPr lang="ru-RU" sz="1600" dirty="0" smtClean="0">
                <a:solidFill>
                  <a:srgbClr val="254061"/>
                </a:solidFill>
              </a:rPr>
              <a:t>измельчение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83100" y="3473450"/>
            <a:ext cx="447357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Переработка ПП: </a:t>
            </a:r>
            <a:r>
              <a:rPr lang="ru-RU" sz="1600" dirty="0" smtClean="0">
                <a:solidFill>
                  <a:srgbClr val="254061"/>
                </a:solidFill>
              </a:rPr>
              <a:t>литьё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18025" y="3811588"/>
            <a:ext cx="4473575" cy="5857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Гранулы полипропилена (ПП): </a:t>
            </a:r>
            <a:r>
              <a:rPr lang="ru-RU" sz="1600" dirty="0" smtClean="0">
                <a:solidFill>
                  <a:srgbClr val="254061"/>
                </a:solidFill>
              </a:rPr>
              <a:t>мебель, посуда, упаковка</a:t>
            </a:r>
          </a:p>
        </p:txBody>
      </p:sp>
      <p:pic>
        <p:nvPicPr>
          <p:cNvPr id="39939" name="Picture 3" descr="Плитка тротуарная со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5764213"/>
            <a:ext cx="1714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4" descr="Полимерпесчанная черепиц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3300" y="5764213"/>
            <a:ext cx="1714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658812"/>
            <a:chOff x="-4" y="284"/>
            <a:chExt cx="5768" cy="791"/>
          </a:xfrm>
        </p:grpSpPr>
        <p:pic>
          <p:nvPicPr>
            <p:cNvPr id="33810" name="Rectangle 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11113" y="14288"/>
            <a:ext cx="9021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ПРЕДЛОЖЕНИЯ ПО ОРГАНИЗАЦИИ ПЕРЕРАБОТКИ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ВМР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97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9900" y="919163"/>
            <a:ext cx="36703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СТЕКЛО</a:t>
            </a:r>
            <a:endParaRPr lang="en-US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21175" y="879475"/>
            <a:ext cx="479742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Технологии переработки ВМР</a:t>
            </a:r>
          </a:p>
        </p:txBody>
      </p:sp>
      <p:pic>
        <p:nvPicPr>
          <p:cNvPr id="40962" name="Picture 2" descr="стек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390650"/>
            <a:ext cx="28130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39952" y="1412776"/>
            <a:ext cx="4471988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переработки стекла 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экономически</a:t>
            </a:r>
            <a:r>
              <a:rPr lang="ru-RU" sz="1600" b="1" dirty="0" smtClean="0">
                <a:solidFill>
                  <a:srgbClr val="254061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нецелесообразна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(большие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энергозатраты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defRPr/>
            </a:pPr>
            <a:endParaRPr lang="ru-RU" sz="1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Рекомендуется сбор и накопление стекла на специальной площадке, как инертного материала  и переработки в перспективе</a:t>
            </a:r>
          </a:p>
          <a:p>
            <a:pPr eaLnBrk="1" hangingPunct="1">
              <a:defRPr/>
            </a:pPr>
            <a:endParaRPr lang="ru-RU" sz="16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8925" y="3698875"/>
            <a:ext cx="3851275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АЛЮМИНИЕВЫЕ БАНКИ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23928" y="4437112"/>
            <a:ext cx="5220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Алюминиевая банка может быть переработана много раз без потери качества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995936" y="5373216"/>
            <a:ext cx="4497388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Предлагается сбор алюминиевых банок и транспортировка их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предприятию-переработчику</a:t>
            </a:r>
            <a:endParaRPr lang="ru-RU" sz="1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3" name="i-main-pic" descr="Картинка 10 из 7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463" y="4298950"/>
            <a:ext cx="27574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658812"/>
            <a:chOff x="-4" y="284"/>
            <a:chExt cx="5768" cy="791"/>
          </a:xfrm>
        </p:grpSpPr>
        <p:pic>
          <p:nvPicPr>
            <p:cNvPr id="34830" name="Rectangle 3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30736" name="Text Box 16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1113" y="85725"/>
            <a:ext cx="9021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ПРЕДЛОЖЕНИЯ ПО ОРГАНИЗАЦИИ ПЕРЕРАБОТКИ ВМР НА ТЕРРИТОРИИ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4" grpId="0"/>
      <p:bldP spid="28" grpId="0"/>
      <p:bldP spid="30" grpId="0"/>
      <p:bldP spid="307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658812"/>
            <a:chOff x="-4" y="284"/>
            <a:chExt cx="5768" cy="791"/>
          </a:xfrm>
        </p:grpSpPr>
        <p:pic>
          <p:nvPicPr>
            <p:cNvPr id="35851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1113" y="85725"/>
            <a:ext cx="90217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Мобильный пункт приема опасных отходов от населения на базе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спец-автомобиля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771800" y="2852936"/>
          <a:ext cx="3312368" cy="404555"/>
        </p:xfrm>
        <a:graphic>
          <a:graphicData uri="http://schemas.openxmlformats.org/drawingml/2006/table">
            <a:tbl>
              <a:tblPr/>
              <a:tblGrid>
                <a:gridCol w="3238759"/>
                <a:gridCol w="73609"/>
              </a:tblGrid>
              <a:tr h="40455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ОБРАЗЕЦ  ПЛАКАТА</a:t>
                      </a: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B587A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0114" name="Picture 2" descr="m_012273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2851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3" name="Picture 1" descr="http://cs9533.vkontakte.ru/u308153/122964583/m_40fe1b39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5364088" y="908720"/>
            <a:ext cx="259715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 descr="y_fcc8752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356992"/>
            <a:ext cx="6351587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ectangle 3"/>
          <p:cNvGrpSpPr>
            <a:grpSpLocks/>
          </p:cNvGrpSpPr>
          <p:nvPr/>
        </p:nvGrpSpPr>
        <p:grpSpPr bwMode="auto">
          <a:xfrm>
            <a:off x="-19050" y="11113"/>
            <a:ext cx="9156700" cy="658812"/>
            <a:chOff x="-4" y="284"/>
            <a:chExt cx="5768" cy="791"/>
          </a:xfrm>
        </p:grpSpPr>
        <p:pic>
          <p:nvPicPr>
            <p:cNvPr id="36885" name="Rectangl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" y="284"/>
              <a:ext cx="5768" cy="791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ADADA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0" y="288"/>
              <a:ext cx="5760" cy="783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1113" y="85725"/>
            <a:ext cx="9021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Примеры опасных отходов населения, принимаемых «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Экомобилем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49238" y="2441575"/>
          <a:ext cx="4470400" cy="1949451"/>
        </p:xfrm>
        <a:graphic>
          <a:graphicData uri="http://schemas.openxmlformats.org/drawingml/2006/table">
            <a:tbl>
              <a:tblPr/>
              <a:tblGrid>
                <a:gridCol w="2428875"/>
                <a:gridCol w="2041525"/>
              </a:tblGrid>
              <a:tr h="8874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отработанные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"энергосберегающие" ламп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909" marR="7909" marT="7909" marB="79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г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радусники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909" marR="7909" marT="7909" marB="79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20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бытовые ртутьсодержащие приборы 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(термометры, тонометры и т.п.)</a:t>
                      </a:r>
                    </a:p>
                  </a:txBody>
                  <a:tcPr marL="7909" marR="7909" marT="7909" marB="79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негодные химические препараты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бытового назначения</a:t>
                      </a:r>
                    </a:p>
                  </a:txBody>
                  <a:tcPr marL="7909" marR="7909" marT="7909" marB="79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04" name="Picture 4" descr="прием люминесцентных ламп утилизация ртутных ламп переработка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19100" y="1130300"/>
            <a:ext cx="21272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сбор утилизация градусник ртутные переработка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2622550" y="1143000"/>
            <a:ext cx="212725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переработка ртутьсодержащих приборов утилизация сбор прием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419100" y="4397375"/>
            <a:ext cx="21478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1" name="Picture 1" descr="прием бытовой химии дихлофос карбофос хлорофос утилизация переработка"/>
          <p:cNvPicPr>
            <a:picLocks noChangeAspect="1"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2649538" y="4397375"/>
            <a:ext cx="21478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245100" y="2384425"/>
          <a:ext cx="3649663" cy="2111376"/>
        </p:xfrm>
        <a:graphic>
          <a:graphicData uri="http://schemas.openxmlformats.org/drawingml/2006/table">
            <a:tbl>
              <a:tblPr/>
              <a:tblGrid>
                <a:gridCol w="1982788"/>
                <a:gridCol w="1666875"/>
              </a:tblGrid>
              <a:tr h="10556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пришедшие в негодность медицинские препараты (таблетки, ампулы) </a:t>
                      </a:r>
                    </a:p>
                  </a:txBody>
                  <a:tcPr marL="6121" marR="6121" marT="6121" marB="61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батарейки</a:t>
                      </a:r>
                    </a:p>
                  </a:txBody>
                  <a:tcPr marL="6121" marR="6121" marT="6121" marB="61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5688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отработанные аккумуляторы</a:t>
                      </a:r>
                    </a:p>
                  </a:txBody>
                  <a:tcPr marL="6121" marR="6121" marT="6121" marB="61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07" name="Picture 7" descr="сбор переработка утилизация медицинских отходов таблетки ампулы блистеры"/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5029200" y="1143000"/>
            <a:ext cx="207803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6" descr="батарейки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4238" y="1144588"/>
            <a:ext cx="17049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zoom" descr="http://ru.all.biz/img/ru/service_catalog/47069.jpeg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6483350" y="4397375"/>
            <a:ext cx="136683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14020" cy="54006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8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3384376" cy="198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9" y="3940234"/>
            <a:ext cx="5103081" cy="264373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061654" cy="228369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332656"/>
            <a:ext cx="3323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Шредер-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измельчитель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124744"/>
            <a:ext cx="457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Предназначены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измельчения крупногабаритных и толстостенных отходов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(полимеры, дерево, металл), для утилизации деревянной упаковки с металлическими включениями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гвозди,болты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), паллет, старой мебели; для измельчения объёмных полимерных отходов (бочки, короба, ящики, плёнка). </a:t>
            </a:r>
          </a:p>
        </p:txBody>
      </p:sp>
    </p:spTree>
    <p:extLst>
      <p:ext uri="{BB962C8B-B14F-4D97-AF65-F5344CB8AC3E}">
        <p14:creationId xmlns:p14="http://schemas.microsoft.com/office/powerpoint/2010/main" val="7850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423857" cy="31052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3756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Шредер-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измельчитель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древесных отходов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55" y="1268759"/>
            <a:ext cx="4371901" cy="382508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5301208"/>
            <a:ext cx="427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Для загрузки в шредер крупногабаритных отходов на полигоне ТБО необходимо иметь индустриальный погрузчик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19464" y="260648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Индустриальный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погрузчик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ЕК-18-48</a:t>
            </a:r>
          </a:p>
        </p:txBody>
      </p:sp>
    </p:spTree>
    <p:extLst>
      <p:ext uri="{BB962C8B-B14F-4D97-AF65-F5344CB8AC3E}">
        <p14:creationId xmlns:p14="http://schemas.microsoft.com/office/powerpoint/2010/main" val="38849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5040560" cy="500701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0" y="260648"/>
            <a:ext cx="9144000" cy="1080120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ГРАНИЦЫ МУНИЦИПАЛЬНОГО ОБРАЗОВАНИЯ ГОРОД КОГАЛЫМ</a:t>
            </a:r>
          </a:p>
          <a:p>
            <a:pPr algn="ctr">
              <a:defRPr/>
            </a:pPr>
            <a:endParaRPr lang="ru-RU" sz="2800" b="1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ндрей\Desktop\kopylova\полтгоны_тбо_а4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594721" cy="6581627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5580112" y="548680"/>
            <a:ext cx="3355903" cy="2160240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Места размещения полигона ТБО,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Свалки ТБО, </a:t>
            </a:r>
          </a:p>
          <a:p>
            <a:pPr algn="ctr">
              <a:defRPr/>
            </a:pPr>
            <a:r>
              <a:rPr lang="ru-RU" sz="2800" b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снегосвалки</a:t>
            </a:r>
            <a:endParaRPr lang="ru-RU" sz="2800" b="1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241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Параметры полигона ТБО г. Когалым до 2032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(расчетные, ГСО)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768889"/>
              </p:ext>
            </p:extLst>
          </p:nvPr>
        </p:nvGraphicFramePr>
        <p:xfrm>
          <a:off x="827584" y="1772816"/>
          <a:ext cx="7776864" cy="4104456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927300"/>
                <a:gridCol w="2849564"/>
              </a:tblGrid>
              <a:tr h="1026114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Проектируемая вместимость полигона ТБО г. Когалым до 2032 года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670290 м</a:t>
                      </a:r>
                      <a:r>
                        <a:rPr lang="ru-RU" sz="20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6114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 участка складирования отходов 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10,04 га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6114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Высота складирования   </a:t>
                      </a:r>
                      <a:endParaRPr lang="ru-RU" sz="2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 метров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6114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itchFamily="34" charset="0"/>
                          <a:cs typeface="Arial" pitchFamily="34" charset="0"/>
                        </a:rPr>
                        <a:t>Общая площадь полигона </a:t>
                      </a:r>
                      <a:endParaRPr lang="ru-RU" sz="2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11,05 га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05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Графики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заполняемости полигона  ТБО города Когалым  по 3 моделям эксплуатации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478539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МОДЕЛЬ   </a:t>
            </a:r>
            <a:r>
              <a:rPr lang="ru-RU" b="1" dirty="0" smtClean="0"/>
              <a:t> </a:t>
            </a:r>
            <a:r>
              <a:rPr lang="ru-RU" sz="2600" dirty="0">
                <a:latin typeface="Arial Black" pitchFamily="34" charset="0"/>
              </a:rPr>
              <a:t>На полигон ТБО города </a:t>
            </a:r>
            <a:r>
              <a:rPr lang="ru-RU" sz="2600" dirty="0" err="1" smtClean="0">
                <a:latin typeface="Arial Black" pitchFamily="34" charset="0"/>
              </a:rPr>
              <a:t>Когалыма</a:t>
            </a:r>
            <a:r>
              <a:rPr lang="ru-RU" sz="2600" dirty="0" smtClean="0">
                <a:latin typeface="Arial Black" pitchFamily="34" charset="0"/>
              </a:rPr>
              <a:t>  </a:t>
            </a:r>
            <a:r>
              <a:rPr lang="ru-RU" sz="2600" dirty="0">
                <a:latin typeface="Arial Black" pitchFamily="34" charset="0"/>
              </a:rPr>
              <a:t>с 2014 по 2032 год будет вывезено и размещено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513  тысяч тонн </a:t>
            </a:r>
            <a:r>
              <a:rPr lang="ru-RU" b="1" dirty="0">
                <a:latin typeface="Arial Black" pitchFamily="34" charset="0"/>
              </a:rPr>
              <a:t>отходов</a:t>
            </a:r>
            <a:r>
              <a:rPr lang="ru-RU" sz="2600" dirty="0">
                <a:latin typeface="Arial Black" pitchFamily="34" charset="0"/>
              </a:rPr>
              <a:t>. </a:t>
            </a:r>
            <a:endParaRPr lang="ru-RU" sz="2600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dirty="0" smtClean="0"/>
              <a:t>	</a:t>
            </a:r>
            <a:r>
              <a:rPr lang="ru-RU" sz="2300" dirty="0" smtClean="0"/>
              <a:t>Расчет </a:t>
            </a:r>
            <a:r>
              <a:rPr lang="ru-RU" sz="2300" dirty="0"/>
              <a:t>произведен с учетом </a:t>
            </a:r>
            <a:r>
              <a:rPr lang="ru-RU" sz="2300" dirty="0" smtClean="0"/>
              <a:t>исходной плотности </a:t>
            </a:r>
            <a:r>
              <a:rPr lang="ru-RU" sz="2300" dirty="0"/>
              <a:t>ТБО 0,118 тонн в </a:t>
            </a:r>
            <a:r>
              <a:rPr lang="ru-RU" sz="2300" dirty="0" smtClean="0"/>
              <a:t>метре кубическом</a:t>
            </a:r>
            <a:r>
              <a:rPr lang="ru-RU" sz="2300" dirty="0"/>
              <a:t>, плотность смета 1,100  тонн в метре кубическом, плотность КГО, с учетом строительных отходов, 0,210 тонн в метре кубическом</a:t>
            </a:r>
            <a:r>
              <a:rPr lang="ru-RU" sz="23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r>
              <a:rPr lang="ru-RU" b="1" dirty="0" smtClean="0"/>
              <a:t> </a:t>
            </a:r>
            <a:r>
              <a:rPr lang="ru-RU" sz="2300" dirty="0">
                <a:latin typeface="Arial Black" pitchFamily="34" charset="0"/>
              </a:rPr>
              <a:t>На полигон ТБО города </a:t>
            </a:r>
            <a:r>
              <a:rPr lang="ru-RU" sz="2300" dirty="0" err="1" smtClean="0">
                <a:latin typeface="Arial Black" pitchFamily="34" charset="0"/>
              </a:rPr>
              <a:t>Когалыма</a:t>
            </a:r>
            <a:r>
              <a:rPr lang="ru-RU" sz="2300" dirty="0" smtClean="0">
                <a:latin typeface="Arial Black" pitchFamily="34" charset="0"/>
              </a:rPr>
              <a:t> </a:t>
            </a:r>
            <a:r>
              <a:rPr lang="ru-RU" sz="2300" dirty="0">
                <a:latin typeface="Arial Black" pitchFamily="34" charset="0"/>
              </a:rPr>
              <a:t>с 2014 по 2032 год,  с учетом организации отбора ВМР на уровне 33% к 2017 году, будет вывезено и размещено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343 тыс. тонн отходов</a:t>
            </a:r>
            <a:r>
              <a:rPr lang="ru-RU" sz="2300" dirty="0">
                <a:latin typeface="Arial Black" pitchFamily="34" charset="0"/>
              </a:rPr>
              <a:t>. </a:t>
            </a:r>
            <a:endParaRPr lang="ru-RU" sz="2300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2300" dirty="0" smtClean="0">
                <a:latin typeface="Arial Black" pitchFamily="34" charset="0"/>
              </a:rPr>
              <a:t>	</a:t>
            </a:r>
            <a:r>
              <a:rPr lang="ru-RU" sz="2300" u="sng" dirty="0" smtClean="0">
                <a:solidFill>
                  <a:srgbClr val="C00000"/>
                </a:solidFill>
                <a:latin typeface="Arial Black" pitchFamily="34" charset="0"/>
              </a:rPr>
              <a:t>Потенциал </a:t>
            </a:r>
            <a:r>
              <a:rPr lang="ru-RU" sz="2300" u="sng" dirty="0">
                <a:solidFill>
                  <a:srgbClr val="C00000"/>
                </a:solidFill>
                <a:latin typeface="Arial Black" pitchFamily="34" charset="0"/>
              </a:rPr>
              <a:t>полигона ТБО увеличится соответственно на 8 лет</a:t>
            </a:r>
            <a:r>
              <a:rPr lang="ru-RU" sz="2300" u="sng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МОДЕЛЬ </a:t>
            </a:r>
            <a:r>
              <a:rPr lang="ru-RU" b="1" dirty="0" smtClean="0"/>
              <a:t> </a:t>
            </a:r>
            <a:r>
              <a:rPr lang="ru-RU" sz="2300" b="1" dirty="0">
                <a:latin typeface="Arial Black" pitchFamily="34" charset="0"/>
              </a:rPr>
              <a:t>На полигон ТБО города Когалым  с 2014 по 2032 год,   с учетом организации отбора ВМР на уровне 3-16%  к 2032 году будет вывезено и размещено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461 тыс. тонн отходов</a:t>
            </a:r>
            <a:r>
              <a:rPr lang="ru-RU" sz="2300" b="1" dirty="0">
                <a:latin typeface="Arial Black" pitchFamily="34" charset="0"/>
              </a:rPr>
              <a:t>. </a:t>
            </a:r>
            <a:endParaRPr lang="ru-RU" sz="23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2300" b="1" dirty="0" smtClean="0">
                <a:latin typeface="Arial Black" pitchFamily="34" charset="0"/>
              </a:rPr>
              <a:t>	</a:t>
            </a:r>
            <a:r>
              <a:rPr lang="ru-RU" sz="2300" b="1" u="sng" dirty="0" smtClean="0">
                <a:solidFill>
                  <a:srgbClr val="C00000"/>
                </a:solidFill>
                <a:latin typeface="Arial Black" pitchFamily="34" charset="0"/>
              </a:rPr>
              <a:t>Потенциал </a:t>
            </a:r>
            <a:r>
              <a:rPr lang="ru-RU" sz="2300" b="1" u="sng" dirty="0">
                <a:solidFill>
                  <a:srgbClr val="C00000"/>
                </a:solidFill>
                <a:latin typeface="Arial Black" pitchFamily="34" charset="0"/>
              </a:rPr>
              <a:t>полигона ТБО увеличится соответственно на 2 года.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2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1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581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762707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Рисунок 25</a:t>
            </a:r>
            <a:r>
              <a:rPr lang="ru-RU" dirty="0"/>
              <a:t>  Количество отходов, образованных в городе Когалым,  подлежащих размещению на полигоне ТБО до 2032 года</a:t>
            </a:r>
          </a:p>
        </p:txBody>
      </p:sp>
    </p:spTree>
    <p:extLst>
      <p:ext uri="{BB962C8B-B14F-4D97-AF65-F5344CB8AC3E}">
        <p14:creationId xmlns:p14="http://schemas.microsoft.com/office/powerpoint/2010/main" val="31763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2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3" descr="График 02-02=01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04875"/>
            <a:ext cx="87534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7199" y="5589240"/>
            <a:ext cx="8753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Рис. 26</a:t>
            </a:r>
            <a:r>
              <a:rPr lang="ru-RU" dirty="0"/>
              <a:t>   Количество отходов, образованных в городе Когалым и подлежащих размещению </a:t>
            </a:r>
            <a:r>
              <a:rPr lang="ru-RU" dirty="0" smtClean="0"/>
              <a:t>на </a:t>
            </a:r>
            <a:r>
              <a:rPr lang="ru-RU" dirty="0"/>
              <a:t>полигоне ТБО, с учетом максимального  отбора ВМР 33%</a:t>
            </a:r>
          </a:p>
        </p:txBody>
      </p:sp>
    </p:spTree>
    <p:extLst>
      <p:ext uri="{BB962C8B-B14F-4D97-AF65-F5344CB8AC3E}">
        <p14:creationId xmlns:p14="http://schemas.microsoft.com/office/powerpoint/2010/main" val="38462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3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График 03-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272808" cy="43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8537" y="5690865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Количество </a:t>
            </a:r>
            <a:r>
              <a:rPr lang="ru-RU" sz="1600" b="1" dirty="0"/>
              <a:t>отходов, образованных в городе Когалым  и подлежащих размещению </a:t>
            </a:r>
            <a:r>
              <a:rPr lang="ru-RU" sz="1600" b="1" dirty="0" smtClean="0"/>
              <a:t> на </a:t>
            </a:r>
            <a:r>
              <a:rPr lang="ru-RU" sz="1600" b="1" dirty="0"/>
              <a:t>полигоне ТБО, с учетом организации минимального  отбора</a:t>
            </a:r>
          </a:p>
        </p:txBody>
      </p:sp>
    </p:spTree>
    <p:extLst>
      <p:ext uri="{BB962C8B-B14F-4D97-AF65-F5344CB8AC3E}">
        <p14:creationId xmlns:p14="http://schemas.microsoft.com/office/powerpoint/2010/main" val="27186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проведения механизированной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уборки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территории города Когалым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826968"/>
              </p:ext>
            </p:extLst>
          </p:nvPr>
        </p:nvGraphicFramePr>
        <p:xfrm>
          <a:off x="683568" y="2564904"/>
          <a:ext cx="7848872" cy="2950279"/>
        </p:xfrm>
        <a:graphic>
          <a:graphicData uri="http://schemas.openxmlformats.org/drawingml/2006/table">
            <a:tbl>
              <a:tblPr firstRow="1" firstCol="1" bandRow="1" bandCol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62560"/>
                <a:gridCol w="1925672"/>
                <a:gridCol w="1656184"/>
                <a:gridCol w="1435318"/>
                <a:gridCol w="1294934"/>
                <a:gridCol w="1374204"/>
              </a:tblGrid>
              <a:tr h="849733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Необходимое количество техники, шт.</a:t>
                      </a:r>
                      <a:endParaRPr lang="ru-RU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4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Комбиниро-ванная</a:t>
                      </a:r>
                      <a:r>
                        <a:rPr lang="ru-RU" sz="1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машина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Авто-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грейдер 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Погрузчик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Роторный </a:t>
                      </a:r>
                      <a:r>
                        <a:rPr lang="ru-RU" sz="18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снего</a:t>
                      </a:r>
                      <a:r>
                        <a:rPr lang="ru-RU" sz="1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-очиститель</a:t>
                      </a:r>
                      <a:endParaRPr lang="ru-RU" sz="18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>
                          <a:effectLst/>
                          <a:latin typeface="Arial" pitchFamily="34" charset="0"/>
                          <a:cs typeface="Arial" pitchFamily="34" charset="0"/>
                        </a:rPr>
                        <a:t>Грузовая машина</a:t>
                      </a:r>
                      <a:endParaRPr lang="ru-RU" sz="18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057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  <a:tab pos="511175" algn="l"/>
                        </a:tabLs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6225" algn="l"/>
                        </a:tabLs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Целевые  индикаторы оценки эффективности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совершенствования  системы обращения с отходами на территории города Когалым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199232"/>
              </p:ext>
            </p:extLst>
          </p:nvPr>
        </p:nvGraphicFramePr>
        <p:xfrm>
          <a:off x="323528" y="1556794"/>
          <a:ext cx="8568952" cy="489654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762908"/>
                <a:gridCol w="1911093"/>
                <a:gridCol w="1008632"/>
                <a:gridCol w="1008632"/>
                <a:gridCol w="877687"/>
              </a:tblGrid>
              <a:tr h="2448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Целевой индикатор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itchFamily="34" charset="0"/>
                          <a:cs typeface="Arial" pitchFamily="34" charset="0"/>
                        </a:rPr>
                        <a:t>Год достижения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твердых бытовых отходов, размещаемых на объектах захоронения отходов, отвечающих нормативным требованиям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% от массы образующихся твердых бытовых отходов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224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отбираемого вторичного сырья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% от массы образующихся твердых бытовых отходов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7344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населения, участвующего в раздельном сборе отходов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% от общей численности населения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скуо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хмао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скуо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хмао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224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Доля отходов, попадающих на стихийные свалки (ГСК, СОНТ, зоны рекреации)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% от массы образующихся твердых бытовых отходов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1,7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8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594422"/>
              </p:ext>
            </p:extLst>
          </p:nvPr>
        </p:nvGraphicFramePr>
        <p:xfrm>
          <a:off x="251520" y="692696"/>
          <a:ext cx="8712968" cy="617342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5350"/>
                <a:gridCol w="1113400"/>
                <a:gridCol w="507474"/>
                <a:gridCol w="360040"/>
                <a:gridCol w="432048"/>
                <a:gridCol w="504056"/>
                <a:gridCol w="576064"/>
                <a:gridCol w="504056"/>
                <a:gridCol w="576064"/>
                <a:gridCol w="576064"/>
                <a:gridCol w="504056"/>
                <a:gridCol w="504056"/>
                <a:gridCol w="504056"/>
                <a:gridCol w="576064"/>
                <a:gridCol w="504056"/>
                <a:gridCol w="576064"/>
              </a:tblGrid>
              <a:tr h="9821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мероприятия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vert="vert27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Источник финансирования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vert="vert27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Стоимость единицы</a:t>
                      </a: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Тыс. руб.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vert="vert270" anchor="ctr"/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Затраты на реализацию программы</a:t>
                      </a:r>
                      <a:endParaRPr lang="ru-RU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очередь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 очередь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2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2013 г.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2014 г.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2015 г.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2016 г.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на 2016 г.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2017–2022 годы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8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gridSpan="1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Совершенствование нормативно-правовой базы в области обращения с отходами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2018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Корректировка целевой муниципальной программы  в области обращения с отходами на период до 2022 года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муниципальный бюджет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ПСД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</a:tr>
              <a:tr h="1220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1.2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Утвердить «Порядок обращения с отходами на территории города Когалым, образующимися в жилом секторе и на объектах инфраструктуры», по видам;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</a:tr>
              <a:tr h="6358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Разработка порядка внедрения и организации селективного сбора отходов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муниципальный бюджет,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</a:tr>
              <a:tr h="284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ИТОГО по разделу 1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</a:tr>
              <a:tr h="227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gridSpan="1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0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Проектно</a:t>
                      </a:r>
                      <a:r>
                        <a:rPr lang="ru-RU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–изыскательские работы в области обращения с отходами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1963" marR="3196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83622"/>
            <a:ext cx="7488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ПРОГРАММНЫЕ МЕРОПРИЯТИЯ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ОРИЕНТИРОВОЧНЫЕ ЗАТРАТЫ НА РЕАЛИЗАЦИЮ МЕРОПРИЯТИЙ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161932"/>
              </p:ext>
            </p:extLst>
          </p:nvPr>
        </p:nvGraphicFramePr>
        <p:xfrm>
          <a:off x="179510" y="188640"/>
          <a:ext cx="8659645" cy="638276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58707"/>
                <a:gridCol w="1113046"/>
                <a:gridCol w="658707"/>
                <a:gridCol w="532031"/>
                <a:gridCol w="624927"/>
                <a:gridCol w="624927"/>
                <a:gridCol w="538788"/>
                <a:gridCol w="538788"/>
                <a:gridCol w="543856"/>
                <a:gridCol w="543856"/>
                <a:gridCol w="543856"/>
                <a:gridCol w="543856"/>
                <a:gridCol w="562434"/>
                <a:gridCol w="417181"/>
                <a:gridCol w="214685"/>
              </a:tblGrid>
              <a:tr h="1206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2.1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Корректировка проектной документации на строительство комплексного полигона ТБО  г. Когалым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муниципальный бюджет,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внебюджетные источники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 соответствии с ПСД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73452" marR="73452" marT="36726" marB="36726"/>
                </a:tc>
              </a:tr>
              <a:tr h="1206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2.2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marR="22225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Разработка проектной документации на  рекультивацию санкционированной свалки г. Когалым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муниципальный бюджет,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внебюджетные источники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 соответствии с ПСД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73452" marR="73452" marT="36726" marB="36726"/>
                </a:tc>
              </a:tr>
              <a:tr h="413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ИТОГО по разделу 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73452" marR="73452" marT="36726" marB="36726"/>
                </a:tc>
              </a:tr>
              <a:tr h="374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 gridSpan="1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Рекультивация земель, подвергшихся загрязнению отходами производства и потребления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600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3.1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Рекультивация санкционированной свалки бытовых отходов г. Когалым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бюджет автономного округа95% от суммы ПСД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2500.0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452" marR="73452" marT="36726" marB="36726"/>
                </a:tc>
              </a:tr>
              <a:tr h="1033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муниципальный бюджет 5% от суммы ПСД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125,0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125,0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452" marR="73452" marT="36726" marB="36726"/>
                </a:tc>
              </a:tr>
              <a:tr h="549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ИТОГО по разделу 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5250,0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>
                  <a:txBody>
                    <a:bodyPr/>
                    <a:lstStyle/>
                    <a:p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452" marR="73452" marT="36726" marB="36726"/>
                </a:tc>
              </a:tr>
              <a:tr h="381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 gridSpan="1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Внедрение современных технологий, оборудования и спецтехники в сфере обращения с отходами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089" marR="550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 создания комплексной системы обращения с отходами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-252536" y="1600200"/>
            <a:ext cx="9145711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normAutofit fontScale="92500" lnSpcReduction="20000"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разработка и утверждение муниципальных документов, регламентирующих обращения с отходами;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приведение в соответствие утвержденным требованиям мест   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сбора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ТБО;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обеспечения 100% централизованной собираемости отходов (предотвращение образования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несанкционированных свалок;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разработка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и внедрение муниципальной программы 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по повышению уровня культуры жителей города в сфере обращения с ТБО;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 определение  капиталовложений на  реализацию мероприятий. 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19984"/>
              </p:ext>
            </p:extLst>
          </p:nvPr>
        </p:nvGraphicFramePr>
        <p:xfrm>
          <a:off x="251520" y="332656"/>
          <a:ext cx="8568950" cy="626469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75921"/>
                <a:gridCol w="1129388"/>
                <a:gridCol w="668378"/>
                <a:gridCol w="539844"/>
                <a:gridCol w="401028"/>
                <a:gridCol w="634102"/>
                <a:gridCol w="471291"/>
                <a:gridCol w="546698"/>
                <a:gridCol w="390744"/>
                <a:gridCol w="551840"/>
                <a:gridCol w="389031"/>
                <a:gridCol w="551840"/>
                <a:gridCol w="476433"/>
                <a:gridCol w="570693"/>
                <a:gridCol w="418165"/>
                <a:gridCol w="553554"/>
              </a:tblGrid>
              <a:tr h="319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 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 gridSpan="1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специализированной техники и оборудования по сбору и транспортировке ТБО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9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</a:t>
                      </a: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евроконтейнеров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объемом  1.1 м</a:t>
                      </a:r>
                      <a:r>
                        <a:rPr lang="ru-RU" sz="1000" b="1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1800,0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1800,0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1800,0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1764,0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7164,0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  <a:tr h="914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бункеров для накопления , объемом 8 м</a:t>
                      </a:r>
                      <a:r>
                        <a:rPr lang="ru-RU" sz="1000" b="1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отходов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  <a:tr h="10671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площадок для сбора КГО в жилом секторе, совмещенных с контейнерными  площадками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3724,0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  <a:tr h="914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бункерных площадок для сбора ТБО на объектах рекреации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  <a:tr h="1219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контейнерных площадок под евроконтейнеры для сбора ТБО в жилом секторе (3 контейнера на площадке)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950,0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950,0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874,0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3724,0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  <a:tr h="1219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контейнерных площадок под евроконтейнеры для сбора ТБО в жилом секторе (2 контейнера на площадке)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825,0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825,0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825,0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759,0</a:t>
                      </a:r>
                      <a:endParaRPr lang="ru-RU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3234,0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940" marR="5194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8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29680"/>
              </p:ext>
            </p:extLst>
          </p:nvPr>
        </p:nvGraphicFramePr>
        <p:xfrm>
          <a:off x="251520" y="188640"/>
          <a:ext cx="8640958" cy="630684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76063"/>
                <a:gridCol w="936104"/>
                <a:gridCol w="720080"/>
                <a:gridCol w="403247"/>
                <a:gridCol w="100809"/>
                <a:gridCol w="303587"/>
                <a:gridCol w="639431"/>
                <a:gridCol w="475252"/>
                <a:gridCol w="551293"/>
                <a:gridCol w="394028"/>
                <a:gridCol w="556478"/>
                <a:gridCol w="392299"/>
                <a:gridCol w="556478"/>
                <a:gridCol w="480437"/>
                <a:gridCol w="575487"/>
                <a:gridCol w="421680"/>
                <a:gridCol w="558205"/>
              </a:tblGrid>
              <a:tr h="915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4.1.7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мусоровозов с задней загрузкой КО-427 на шасси МАЗ 5337А2-348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732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4.1.8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самосвала - бункеровоза МАЗ-452022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442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разделу 4.1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15236,0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1145,0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10055,0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6657,0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43403,0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40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1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спецтехники для механизированной уборки территории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комбинированных машин МДК-4333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549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автогрейдера ДЗ-98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549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автогрейдера ГС-14.02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915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Приобретения снегоочистителя фрезерно-роторный на базе К-701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  <a:tr h="732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универсального погрузчика МКСМ-800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443" marR="6244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41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59551"/>
              </p:ext>
            </p:extLst>
          </p:nvPr>
        </p:nvGraphicFramePr>
        <p:xfrm>
          <a:off x="323526" y="332656"/>
          <a:ext cx="8424938" cy="634833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30893"/>
                <a:gridCol w="1066049"/>
                <a:gridCol w="630893"/>
                <a:gridCol w="509567"/>
                <a:gridCol w="598541"/>
                <a:gridCol w="598541"/>
                <a:gridCol w="516038"/>
                <a:gridCol w="516038"/>
                <a:gridCol w="520893"/>
                <a:gridCol w="520893"/>
                <a:gridCol w="520893"/>
                <a:gridCol w="520893"/>
                <a:gridCol w="538687"/>
                <a:gridCol w="399565"/>
                <a:gridCol w="168277"/>
                <a:gridCol w="168277"/>
              </a:tblGrid>
              <a:tr h="485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4.2.6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самосвала МАЗ-5551А2-323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5159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разделу 4.2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31700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28780,0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113780,0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317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 gridSpan="1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Захоронение, обезвреживание , утилизация  ТБО и  КГО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655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комплексного полигона ТБО для размещения твёрдых бытовых отходов 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автономного округа90% от суммы ПСД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ПСД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10 783,1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10 783,1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859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бюджет10% от суммы ПСД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5732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внебюджетные источники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1146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измельчителя (шредер) для крупногабаритных отходов и отходов автотранспорта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бюджет/ внебюджетные источники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  <a:tr h="1003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погрузчика для шредера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бюджет/ внебюджетные источники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12000,0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58" marR="4825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6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6920"/>
              </p:ext>
            </p:extLst>
          </p:nvPr>
        </p:nvGraphicFramePr>
        <p:xfrm>
          <a:off x="107504" y="548680"/>
          <a:ext cx="8640958" cy="65477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32046"/>
                <a:gridCol w="1728192"/>
                <a:gridCol w="720082"/>
                <a:gridCol w="504056"/>
                <a:gridCol w="432048"/>
                <a:gridCol w="648072"/>
                <a:gridCol w="360040"/>
                <a:gridCol w="357844"/>
                <a:gridCol w="362234"/>
                <a:gridCol w="504056"/>
                <a:gridCol w="360040"/>
                <a:gridCol w="504056"/>
                <a:gridCol w="432048"/>
                <a:gridCol w="648072"/>
                <a:gridCol w="432048"/>
                <a:gridCol w="216024"/>
              </a:tblGrid>
              <a:tr h="15841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</a:t>
                      </a:r>
                      <a:endParaRPr lang="ru-RU" sz="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45720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сортировочной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станции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внебюджетные </a:t>
                      </a:r>
                      <a:endParaRPr lang="ru-RU" sz="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</a:t>
                      </a:r>
                      <a:endParaRPr lang="ru-RU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соответствии с ПСД</a:t>
                      </a:r>
                      <a:endParaRPr lang="ru-RU" sz="8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8302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Приобретение катка - уплотнителя РЭМ-25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бюджет/ внебюджетные источники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7500,0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7500,0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9488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Приобретение, монтаж и пуско–наладка демеркуризационной установки г.Когалым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 автономного округа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593028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36369" marR="36369" marT="0" marB="0" anchor="ctr"/>
                </a:tc>
                <a:tc rowSpan="2"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Обустройство стационарных пунктов приёма опасных отходов 1-3 класс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бюджет 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 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474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внебюджетные источники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9488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Обустройство мобильных пунктов приёма и опасных отходов 1-3 класса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бюджет 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соответствии с ПСД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  <a:tr h="10674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indent="45720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Обустройство стационарных пунктов приёма вторичного сырья и опасных отходов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бюджет внебюджетные источники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448,0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448,0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448,0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369" marR="3636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6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445836"/>
              </p:ext>
            </p:extLst>
          </p:nvPr>
        </p:nvGraphicFramePr>
        <p:xfrm>
          <a:off x="251518" y="260648"/>
          <a:ext cx="8474057" cy="608153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72864"/>
                <a:gridCol w="1116880"/>
                <a:gridCol w="660976"/>
                <a:gridCol w="533866"/>
                <a:gridCol w="396586"/>
                <a:gridCol w="627080"/>
                <a:gridCol w="466073"/>
                <a:gridCol w="540645"/>
                <a:gridCol w="386417"/>
                <a:gridCol w="545730"/>
                <a:gridCol w="384722"/>
                <a:gridCol w="545730"/>
                <a:gridCol w="471158"/>
                <a:gridCol w="564372"/>
                <a:gridCol w="413534"/>
                <a:gridCol w="547424"/>
              </a:tblGrid>
              <a:tr h="1210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5.7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мобильных пунктов приёма вторичного сырья и опасных отходов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 внебюджетные источники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1960,0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</a:tr>
              <a:tr h="53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разделу 5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46123,1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46123,1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</a:tr>
              <a:tr h="53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 grid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Экологическое воспитание и образование в области обращения с отходами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0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образовательной  программы по формированию цивилизованного отношения к отходам 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ПСД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</a:tr>
              <a:tr h="2594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Регулярное освещение в районных СМИ действий администрации городского в сфере защиты окружающей среды, обращения с отходами, благоустройства и санитарного содержания территорий и объектов.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автономного округа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ПСД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929" marR="5792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9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355655"/>
              </p:ext>
            </p:extLst>
          </p:nvPr>
        </p:nvGraphicFramePr>
        <p:xfrm>
          <a:off x="251520" y="548682"/>
          <a:ext cx="8640960" cy="597666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32048"/>
                <a:gridCol w="985070"/>
                <a:gridCol w="673994"/>
                <a:gridCol w="544381"/>
                <a:gridCol w="404398"/>
                <a:gridCol w="639430"/>
                <a:gridCol w="475252"/>
                <a:gridCol w="551292"/>
                <a:gridCol w="394027"/>
                <a:gridCol w="660748"/>
                <a:gridCol w="288031"/>
                <a:gridCol w="648073"/>
                <a:gridCol w="388844"/>
                <a:gridCol w="835292"/>
                <a:gridCol w="161874"/>
                <a:gridCol w="558206"/>
              </a:tblGrid>
              <a:tr h="21689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Информирование населения о вновь вводимых проектах в области обращения с отходами, этапах их внедрения и ожидаемых результатах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автономного округа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бюджет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ПСД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63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разделу 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60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91384,0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39980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41755,0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35437,0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208556,0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60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Рекультивация земель, подвергшихся загрязнению отходами производства и потребления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5250,0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758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gridSpan="11">
                  <a:txBody>
                    <a:bodyPr/>
                    <a:lstStyle/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специализированной техники и оборудования по сбору и транспортировке ТБО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43403,0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60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gridSpan="11">
                  <a:txBody>
                    <a:bodyPr/>
                    <a:lstStyle/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спецтехники для механизированной уборки территории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113780,0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60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gridSpan="11">
                  <a:txBody>
                    <a:bodyPr/>
                    <a:lstStyle/>
                    <a:p>
                      <a:pPr marL="38735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Захоронение, обезвреживание , утилизация  ТБО и  КГО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46123,1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45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628800"/>
            <a:ext cx="6287299" cy="313932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ВНИМАНИЕ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4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5184576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</a:pPr>
            <a:r>
              <a:rPr lang="ru-RU" sz="1800" b="1" dirty="0" smtClean="0"/>
              <a:t>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Обращение с отходами в городе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Когалыме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регламентируется следующими муниципальными документами:</a:t>
            </a:r>
          </a:p>
          <a:p>
            <a:pPr lvl="0">
              <a:buNone/>
            </a:pPr>
            <a:endParaRPr lang="ru-RU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благоустройства территории населенных пунктов</a:t>
            </a:r>
            <a:r>
              <a:rPr lang="ru-RU" sz="2800" u="sng" dirty="0" smtClean="0"/>
              <a:t>,</a:t>
            </a:r>
            <a:r>
              <a:rPr lang="ru-RU" sz="2800" dirty="0" smtClean="0"/>
              <a:t> </a:t>
            </a:r>
            <a:r>
              <a:rPr lang="ru-RU" sz="1500" dirty="0" smtClean="0"/>
              <a:t>регламентирующие </a:t>
            </a:r>
            <a:r>
              <a:rPr lang="ru-RU" sz="1600" dirty="0" smtClean="0"/>
              <a:t>общеобязательные требования к осуществлению благоустройства и санитарного содержания территории , постановление Администрации города </a:t>
            </a:r>
            <a:r>
              <a:rPr lang="ru-RU" sz="1600" dirty="0" err="1" smtClean="0"/>
              <a:t>Когалыма</a:t>
            </a:r>
            <a:r>
              <a:rPr lang="ru-RU" sz="1600" dirty="0" smtClean="0"/>
              <a:t> от 28.04.2012 №1016)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о порядке организации сбора, вывоза, утилизации твердых бытовых и промышленных отходов на территории г. </a:t>
            </a:r>
            <a:r>
              <a:rPr lang="ru-RU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Когалыма</a:t>
            </a:r>
            <a:endParaRPr lang="ru-RU" sz="2800" b="1" dirty="0" smtClean="0"/>
          </a:p>
          <a:p>
            <a:pPr>
              <a:buNone/>
            </a:pPr>
            <a:r>
              <a:rPr lang="ru-RU" sz="2100" dirty="0" smtClean="0"/>
              <a:t>утверждённым постановлением Главы города </a:t>
            </a:r>
            <a:r>
              <a:rPr lang="ru-RU" sz="2100" dirty="0" err="1" smtClean="0"/>
              <a:t>Когалыма</a:t>
            </a:r>
            <a:r>
              <a:rPr lang="ru-RU" sz="2100" dirty="0" smtClean="0"/>
              <a:t> от 29.12.2007 №2668</a:t>
            </a:r>
            <a:endParaRPr lang="ru-RU" sz="21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обращения с отходами в городе </a:t>
            </a:r>
            <a:r>
              <a:rPr lang="ru-RU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Когалым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отсутствуют следующие нормативные документы</a:t>
            </a:r>
          </a:p>
          <a:p>
            <a:pPr lvl="0">
              <a:buNone/>
            </a:pPr>
            <a:endParaRPr lang="ru-RU" sz="1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None/>
            </a:pPr>
            <a:r>
              <a:rPr lang="ru-RU" sz="21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1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обращения с различными категориями отходов производства и потребления;</a:t>
            </a:r>
          </a:p>
          <a:p>
            <a:pPr lvl="0">
              <a:buNone/>
            </a:pPr>
            <a:r>
              <a:rPr lang="ru-RU" sz="31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1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9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нормы накопления твердых бытовых (ТБО) и крупногабаритных отходов (КГО)</a:t>
            </a:r>
          </a:p>
          <a:p>
            <a:pPr>
              <a:buNone/>
            </a:pPr>
            <a:endParaRPr lang="ru-RU" sz="29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9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целевая программа по управлению системы обращения с отходами</a:t>
            </a:r>
            <a:endParaRPr lang="ru-RU" sz="29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СОВЕРШЕНСТВОВАНИЕ НОРМАТИВНОЙ БАЗЫ, В СФЕРЕ ОБРАЩЕНИЯ С ОТХОДАМИ</a:t>
            </a:r>
            <a:endParaRPr lang="ru-RU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		В основе взаимодействия органов местного самоуправления и частного предпринимательства лежат финансово-организационные механизмы, базовыми принципами которых являются:</a:t>
            </a:r>
          </a:p>
          <a:p>
            <a:pPr>
              <a:buNone/>
            </a:pPr>
            <a:r>
              <a:rPr lang="ru-RU" dirty="0" smtClean="0"/>
              <a:t>1.     </a:t>
            </a:r>
            <a:r>
              <a:rPr lang="ru-RU" b="1" u="sng" dirty="0" smtClean="0"/>
              <a:t>Загрязнитель платит </a:t>
            </a:r>
            <a:r>
              <a:rPr lang="ru-RU" dirty="0" smtClean="0"/>
              <a:t>- повышение собираемости платежей.</a:t>
            </a:r>
          </a:p>
          <a:p>
            <a:pPr>
              <a:buNone/>
            </a:pPr>
            <a:r>
              <a:rPr lang="ru-RU" dirty="0" smtClean="0"/>
              <a:t>2.     </a:t>
            </a:r>
            <a:r>
              <a:rPr lang="ru-RU" b="1" u="sng" dirty="0" smtClean="0"/>
              <a:t>Ответственность органов местного самоуправления </a:t>
            </a:r>
            <a:r>
              <a:rPr lang="ru-RU" dirty="0" smtClean="0"/>
              <a:t>за сбор, вывоз, утилизацию переработку  и обезвреживание коммунальных отходов- муниципальный контроль за деятельностью специализированных предприятий</a:t>
            </a:r>
          </a:p>
          <a:p>
            <a:pPr marL="514350" indent="-514350">
              <a:buAutoNum type="arabicPeriod" startAt="3"/>
            </a:pPr>
            <a:r>
              <a:rPr lang="ru-RU" b="1" u="sng" dirty="0" smtClean="0"/>
              <a:t>Создание условий для привлечения инвестиций </a:t>
            </a:r>
            <a:r>
              <a:rPr lang="ru-RU" dirty="0" smtClean="0"/>
              <a:t>в сферу санитарной очистки и обращения с отходами - обеспечить предоставление налоговых и других льгот инвесторам, земельных участков на льготных условиях, обеспечить муниципальный заказ  на продукцию, подготовки инвестиционных проектов и площадок, шире использовать меры административной ответственности</a:t>
            </a:r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         Инструментом реализации законодательно закрепленных полномочий органов местного самоуправления в сфере санитарной очистки и обращения с отходами является </a:t>
            </a:r>
            <a:r>
              <a:rPr lang="ru-RU" sz="3600" b="1" dirty="0" smtClean="0"/>
              <a:t>муниципальная целевая программа по управлению системой обращения с отходами</a:t>
            </a:r>
            <a:endParaRPr lang="ru-RU" sz="3600" b="1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СОВЕРШЕНСТВОВАНИЕ НОРМАТИВНОЙ БАЗЫ, В СФЕРЕ ОБРАЩЕНИЯ С ОТХОДАМИ</a:t>
            </a:r>
            <a:endParaRPr lang="ru-RU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8092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dirty="0" smtClean="0"/>
              <a:t>	</a:t>
            </a:r>
          </a:p>
          <a:p>
            <a:pPr>
              <a:buNone/>
            </a:pPr>
            <a:r>
              <a:rPr lang="ru-RU" sz="1800" b="1" dirty="0" smtClean="0"/>
              <a:t>	</a:t>
            </a:r>
            <a:r>
              <a:rPr lang="ru-RU" sz="2000" b="1" dirty="0" smtClean="0"/>
              <a:t>Система обращения с ТБО в городе </a:t>
            </a:r>
            <a:r>
              <a:rPr lang="ru-RU" sz="2000" b="1" dirty="0" err="1" smtClean="0"/>
              <a:t>Когалыме</a:t>
            </a:r>
            <a:r>
              <a:rPr lang="ru-RU" sz="2000" b="1" dirty="0" smtClean="0"/>
              <a:t> сводится к плановой регулярной уборке по системе несменяемых контейнеров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	Проведенная инвентаризация контейнерных площадок жилого сектора</a:t>
            </a:r>
          </a:p>
          <a:p>
            <a:pPr hangingPunct="0"/>
            <a:r>
              <a:rPr lang="ru-RU" sz="2000" b="1" dirty="0" smtClean="0"/>
              <a:t>Всего 148, из них:</a:t>
            </a:r>
          </a:p>
          <a:p>
            <a:pPr hangingPunct="0"/>
            <a:r>
              <a:rPr lang="ru-RU" sz="2000" b="1" dirty="0" smtClean="0"/>
              <a:t> 5 площадок не соответствует требованиям </a:t>
            </a:r>
            <a:r>
              <a:rPr lang="ru-RU" sz="2000" b="1" dirty="0" err="1" smtClean="0"/>
              <a:t>СанПиН</a:t>
            </a:r>
            <a:r>
              <a:rPr lang="ru-RU" sz="2000" b="1" dirty="0" smtClean="0"/>
              <a:t>;</a:t>
            </a:r>
          </a:p>
          <a:p>
            <a:r>
              <a:rPr lang="ru-RU" sz="2000" b="1" dirty="0" smtClean="0"/>
              <a:t>13 контейнерных площадок не оборудованы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	Число установленных мусоросборников определено управляющими компаниями, организациями, предприятиями</a:t>
            </a:r>
          </a:p>
          <a:p>
            <a:pPr>
              <a:buNone/>
            </a:pPr>
            <a:endParaRPr lang="ru-RU" sz="1800" b="1" dirty="0" smtClean="0"/>
          </a:p>
          <a:p>
            <a:pPr>
              <a:buNone/>
            </a:pPr>
            <a:r>
              <a:rPr lang="ru-RU" sz="1800" b="1" dirty="0" smtClean="0"/>
              <a:t>	</a:t>
            </a:r>
            <a:endParaRPr lang="ru-RU" sz="1800" b="1" dirty="0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СУЩЕСТВУЮЩАЯ СИСТЕМА СБОРА И ВЫВОЗА БЫТОВЫХ ОТХОДОВ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3817</Words>
  <Application>Microsoft Office PowerPoint</Application>
  <PresentationFormat>Экран (4:3)</PresentationFormat>
  <Paragraphs>1743</Paragraphs>
  <Slides>66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СТРУКТУРА РАБОТЫ</vt:lpstr>
      <vt:lpstr>Презентация PowerPoint</vt:lpstr>
      <vt:lpstr>ЭТАПЫ  создания комплексной системы обращения с отходами</vt:lpstr>
      <vt:lpstr>СОВЕРШЕНСТВОВАНИЕ НОРМАТИВНОЙ БАЗЫ, В СФЕРЕ ОБРАЩЕНИЯ С ОТХОДАМИ</vt:lpstr>
      <vt:lpstr>СОВЕРШЕНСТВОВАНИЕ НОРМАТИВНОЙ БАЗЫ, В СФЕРЕ ОБРАЩЕНИЯ С ОТХОДАМИ</vt:lpstr>
      <vt:lpstr>СУЩЕСТВУЮЩАЯ СИСТЕМА СБОРА И ВЫВОЗА БЫТОВЫХ ОТХОДОВ</vt:lpstr>
      <vt:lpstr>ЭТАПЫ СУЩЕСТВУЮЩЕГО ТЕХНОЛОГИЧЕСКОГО ЦИКЛА ОБРАЩЕНИЯ С ОТХОДАМИ</vt:lpstr>
      <vt:lpstr>Презентация PowerPoint</vt:lpstr>
      <vt:lpstr>ОБЪЕКТЫ ОБРАЗОВАНИЯ ОТХОДОВ</vt:lpstr>
      <vt:lpstr>МЕСТА НЕСАНКЦИОНИРОВАННОГО РАЗМЕЩЕНИЯ ОТХОДОВ</vt:lpstr>
      <vt:lpstr>МЕСТА НЕСАНКЦИОНИРОВАННОГО РАЗМЕЩЕНИЯ ОТХОДОВ</vt:lpstr>
      <vt:lpstr>МЕСТА НЕСАНКЦИОНИРОВАННОГО РАЗМЕЩЕНИЯ ОТХОДОВ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ТЕХНИКО-ЭКОНОМИЧЕСКИЕ  ПОКАЗАТЕЛИ для организации муниципальной комплЕКСНОЙ системы обращения с отходами</vt:lpstr>
      <vt:lpstr>Презентация PowerPoint</vt:lpstr>
      <vt:lpstr>Презентация PowerPoint</vt:lpstr>
      <vt:lpstr>ТЕХНИКО-ЭКОНОМИЧЕСКИЕ ПОКАЗАТЕЛИ для организации комплЕКСНОЙ системы обращения ТБО</vt:lpstr>
      <vt:lpstr>ТЕХНИКО-ЭКОНОМИЧЕСКИЕ ПОКАЗАТЕЛИ для организации комплЕКСНОЙ системы обращения ТБО</vt:lpstr>
      <vt:lpstr> Итоговые объемы образования ТБО   в МО г. Когалым</vt:lpstr>
      <vt:lpstr>Расчетное количество контейнеров (объёмом 0,75 м3) для сбора ТБО от населения при ежедневном вывозе</vt:lpstr>
      <vt:lpstr>Расчетное количество контейнеров (объёмом 1,1 м3) для сбора ТБО от населения при ежедневном вывозе</vt:lpstr>
      <vt:lpstr>Расчетное количество контейнеров (объёмом 0,75 м3) для сбора ТБОот объектов инфраструктуры при ежедневном вывозе</vt:lpstr>
      <vt:lpstr>Расчет количества  бункеров объемом 8 м3 для сбора ТБО и КГО</vt:lpstr>
      <vt:lpstr>Расчет количества контейнеров объёмом 0,75 м3 при ежедневном (графа 3) и комбинированном (графа 5) графике вывоза ТБО </vt:lpstr>
      <vt:lpstr>Расчет количества контейнерных площадок при ежедневном и комбинированном  графике   Комбинированная система: правобережная часть города – вывоз 2 раз/сутки, левобережная часть-  вывоз 1 раз/ сутки.</vt:lpstr>
      <vt:lpstr>РАСЧЕТНОЕ КОЛИЧЕСТВО МУСОРОВОЗОВ</vt:lpstr>
      <vt:lpstr>МУСОРОВОЗЫ КО-427 — ЭТО:</vt:lpstr>
      <vt:lpstr>МОРФОЛОГИЧЕСКИЙ СОСТАВ ТБО ЖИЛОГО СЕКТОРА ГОРОДА КОГАЛЫМА</vt:lpstr>
      <vt:lpstr>Проценты извлечения вторичного сырья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Параметры полигона ТБО г. Когалым до 2032 года (расчетные, ГСО)</vt:lpstr>
      <vt:lpstr>Графики заполняемости полигона  ТБО города Когалым  по 3 моделям эксплуатации:</vt:lpstr>
      <vt:lpstr>МОДЕЛЬ 1 </vt:lpstr>
      <vt:lpstr>МОДЕЛЬ 2 </vt:lpstr>
      <vt:lpstr>МОДЕЛЬ 3 </vt:lpstr>
      <vt:lpstr>для проведения механизированной уборки на территории города Когалым</vt:lpstr>
      <vt:lpstr>Целевые  индикаторы оценки эффективности  совершенствования  системы обращения с отходами на территории города Когалым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ТЕХНИКО-ЭКОНОМИЧЕСКИЕ  ПОКАЗАТЕЛИ комплЕКСНОЙ схемы сбора тр утилизАЦИЯ, обезвреживАНИЕ</dc:title>
  <dc:creator>Андрей</dc:creator>
  <cp:lastModifiedBy>Проскуряков Александр Александрович</cp:lastModifiedBy>
  <cp:revision>139</cp:revision>
  <dcterms:created xsi:type="dcterms:W3CDTF">2012-12-23T10:03:47Z</dcterms:created>
  <dcterms:modified xsi:type="dcterms:W3CDTF">2015-09-16T12:58:12Z</dcterms:modified>
</cp:coreProperties>
</file>